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56" r:id="rId4"/>
    <p:sldId id="267" r:id="rId5"/>
    <p:sldId id="257" r:id="rId6"/>
    <p:sldId id="260" r:id="rId7"/>
    <p:sldId id="258" r:id="rId8"/>
    <p:sldId id="259" r:id="rId9"/>
    <p:sldId id="261" r:id="rId10"/>
    <p:sldId id="262" r:id="rId11"/>
    <p:sldId id="264" r:id="rId12"/>
    <p:sldId id="263" r:id="rId13"/>
    <p:sldId id="265" r:id="rId14"/>
    <p:sldId id="268" r:id="rId15"/>
    <p:sldId id="269" r:id="rId16"/>
    <p:sldId id="271" r:id="rId17"/>
    <p:sldId id="272" r:id="rId18"/>
    <p:sldId id="281" r:id="rId19"/>
    <p:sldId id="282" r:id="rId20"/>
    <p:sldId id="274" r:id="rId21"/>
    <p:sldId id="277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8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7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BAB6-6ED9-4651-839F-F894D02412EF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E18D-AF7C-4732-8131-0594C3FC6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94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BAB6-6ED9-4651-839F-F894D02412EF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E18D-AF7C-4732-8131-0594C3FC6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5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BAB6-6ED9-4651-839F-F894D02412EF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E18D-AF7C-4732-8131-0594C3FC68D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9413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BAB6-6ED9-4651-839F-F894D02412EF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E18D-AF7C-4732-8131-0594C3FC6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74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BAB6-6ED9-4651-839F-F894D02412EF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E18D-AF7C-4732-8131-0594C3FC68D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1679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BAB6-6ED9-4651-839F-F894D02412EF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E18D-AF7C-4732-8131-0594C3FC6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6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BAB6-6ED9-4651-839F-F894D02412EF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E18D-AF7C-4732-8131-0594C3FC6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14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BAB6-6ED9-4651-839F-F894D02412EF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E18D-AF7C-4732-8131-0594C3FC6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0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BAB6-6ED9-4651-839F-F894D02412EF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E18D-AF7C-4732-8131-0594C3FC6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1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BAB6-6ED9-4651-839F-F894D02412EF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E18D-AF7C-4732-8131-0594C3FC6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24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BAB6-6ED9-4651-839F-F894D02412EF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E18D-AF7C-4732-8131-0594C3FC6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48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BAB6-6ED9-4651-839F-F894D02412EF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E18D-AF7C-4732-8131-0594C3FC6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3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BAB6-6ED9-4651-839F-F894D02412EF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E18D-AF7C-4732-8131-0594C3FC6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0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BAB6-6ED9-4651-839F-F894D02412EF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E18D-AF7C-4732-8131-0594C3FC6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BAB6-6ED9-4651-839F-F894D02412EF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E18D-AF7C-4732-8131-0594C3FC6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1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BAB6-6ED9-4651-839F-F894D02412EF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E18D-AF7C-4732-8131-0594C3FC6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8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7BAB6-6ED9-4651-839F-F894D02412EF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AA1E18D-AF7C-4732-8131-0594C3FC6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4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pp.scholarsapp.com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67B7D-ECC9-23CF-AD9C-964D5312B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184" y="711200"/>
            <a:ext cx="8596668" cy="584200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HOW TO SWITCH FROM CHAIRMAN TO JUDGE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52A8C-DACE-40E1-DFA1-0ACDE391F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02" y="2576327"/>
            <a:ext cx="7411484" cy="265784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57F5BBC-576F-1B2F-522F-27921AFFDF7B}"/>
              </a:ext>
            </a:extLst>
          </p:cNvPr>
          <p:cNvCxnSpPr/>
          <p:nvPr/>
        </p:nvCxnSpPr>
        <p:spPr>
          <a:xfrm>
            <a:off x="2032000" y="1974850"/>
            <a:ext cx="5873750" cy="7556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6B54147-8E2D-08B2-B77C-DCD1D51D152A}"/>
              </a:ext>
            </a:extLst>
          </p:cNvPr>
          <p:cNvSpPr txBox="1"/>
          <p:nvPr/>
        </p:nvSpPr>
        <p:spPr>
          <a:xfrm>
            <a:off x="965200" y="1403350"/>
            <a:ext cx="7448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ARE A CHAIRMAN AND A JUDGE, TO SWITCH VIEWS, CLICK ON THE GRAY SILHOUETTE ICON LOCATED IN THE UPPER RIGHT-HAND CORNER OF THE SCREEN.</a:t>
            </a:r>
          </a:p>
        </p:txBody>
      </p:sp>
    </p:spTree>
    <p:extLst>
      <p:ext uri="{BB962C8B-B14F-4D97-AF65-F5344CB8AC3E}">
        <p14:creationId xmlns:p14="http://schemas.microsoft.com/office/powerpoint/2010/main" val="735408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743848F-0D79-F330-75F5-F7855BD4977D}"/>
              </a:ext>
            </a:extLst>
          </p:cNvPr>
          <p:cNvSpPr txBox="1"/>
          <p:nvPr/>
        </p:nvSpPr>
        <p:spPr>
          <a:xfrm>
            <a:off x="1206500" y="443753"/>
            <a:ext cx="7562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12. CLICK THE CIRCLE NEXT TO THE NUMBER YOU WANT TO</a:t>
            </a:r>
          </a:p>
          <a:p>
            <a:r>
              <a:rPr lang="en-US" dirty="0"/>
              <a:t>              GIVE TO THE STUDENT. THE NUMBER YOU SELECTED WILL</a:t>
            </a:r>
          </a:p>
          <a:p>
            <a:r>
              <a:rPr lang="en-US" dirty="0"/>
              <a:t>              APPEAR IN A SMALL BOX ON THE SIDE.</a:t>
            </a:r>
          </a:p>
          <a:p>
            <a:r>
              <a:rPr lang="en-US" dirty="0"/>
              <a:t>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13034F-0F87-3671-9156-54CBF0F62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55" y="1419768"/>
            <a:ext cx="3324689" cy="31627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EA37CC-B5C9-2913-C328-6ABABC742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935" y="1566687"/>
            <a:ext cx="2181529" cy="2505425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EEE4332-2E25-7BF5-A684-7F51405A59A8}"/>
              </a:ext>
            </a:extLst>
          </p:cNvPr>
          <p:cNvCxnSpPr>
            <a:cxnSpLocks/>
          </p:cNvCxnSpPr>
          <p:nvPr/>
        </p:nvCxnSpPr>
        <p:spPr>
          <a:xfrm flipH="1">
            <a:off x="3613150" y="1327150"/>
            <a:ext cx="660400" cy="1924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38561AA-1293-24E4-F373-D0687058DB85}"/>
              </a:ext>
            </a:extLst>
          </p:cNvPr>
          <p:cNvSpPr txBox="1"/>
          <p:nvPr/>
        </p:nvSpPr>
        <p:spPr>
          <a:xfrm>
            <a:off x="1206500" y="4762499"/>
            <a:ext cx="756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WILL SEE A GREEN CONFIRMATION MESSAGE AT THE TOP. THIS MEANS YOUR SCORE WAS SAVED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509FD09-DCD9-64BE-0593-1A5ABE784997}"/>
              </a:ext>
            </a:extLst>
          </p:cNvPr>
          <p:cNvCxnSpPr/>
          <p:nvPr/>
        </p:nvCxnSpPr>
        <p:spPr>
          <a:xfrm flipV="1">
            <a:off x="5448300" y="2209800"/>
            <a:ext cx="1174750" cy="25527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337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9B425BE-3C4E-058A-CC92-A7B548B5EAEF}"/>
              </a:ext>
            </a:extLst>
          </p:cNvPr>
          <p:cNvSpPr txBox="1"/>
          <p:nvPr/>
        </p:nvSpPr>
        <p:spPr>
          <a:xfrm>
            <a:off x="1046256" y="481230"/>
            <a:ext cx="721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13. DO THIS FOR EACH SCORING SECTION. AFTER SCORING, TYPE YOUR COMMENTS IN THE COMMENT BOX.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92C072-EA6C-A9F1-F3B2-C36AA1673056}"/>
              </a:ext>
            </a:extLst>
          </p:cNvPr>
          <p:cNvSpPr txBox="1"/>
          <p:nvPr/>
        </p:nvSpPr>
        <p:spPr>
          <a:xfrm>
            <a:off x="5651500" y="4777938"/>
            <a:ext cx="287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14. CLICK </a:t>
            </a:r>
            <a:r>
              <a:rPr lang="en-US" b="1" dirty="0"/>
              <a:t>“SAVE”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01A9DC-C802-3A73-2BB5-FCE44D335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46" y="1268126"/>
            <a:ext cx="1667108" cy="41058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11D4A1-B972-8BE3-023E-1907DBE6D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73" y="2076327"/>
            <a:ext cx="4143953" cy="175284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A5F5AC5-E94E-DC91-0F61-5C9825F7704B}"/>
              </a:ext>
            </a:extLst>
          </p:cNvPr>
          <p:cNvCxnSpPr/>
          <p:nvPr/>
        </p:nvCxnSpPr>
        <p:spPr>
          <a:xfrm flipH="1">
            <a:off x="2559050" y="1054100"/>
            <a:ext cx="1962150" cy="35623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642EEC6-AE06-87A5-AD11-B60B24DC293D}"/>
              </a:ext>
            </a:extLst>
          </p:cNvPr>
          <p:cNvCxnSpPr/>
          <p:nvPr/>
        </p:nvCxnSpPr>
        <p:spPr>
          <a:xfrm flipV="1">
            <a:off x="7683500" y="3829172"/>
            <a:ext cx="577103" cy="948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11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C140F8-4F79-D0A2-178E-A79F88A0D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161" y="1729048"/>
            <a:ext cx="6187837" cy="338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8B4060-AF83-8561-CC3B-7712679F9F71}"/>
              </a:ext>
            </a:extLst>
          </p:cNvPr>
          <p:cNvSpPr txBox="1"/>
          <p:nvPr/>
        </p:nvSpPr>
        <p:spPr>
          <a:xfrm>
            <a:off x="1403350" y="48715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15. ONCE YOU CLICK “SAVE”, GO BACK TO THE “JUDGEMENT 		       ROUNDS TAB/APPLICATIONS AND YOU WILL SEE THAT THE 			APPLICATION YOU JUST SCORED IS NOW MARKED AS 		    	      “COMPLETE”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B7D755E-938E-BD7B-5A4A-008C5F383E88}"/>
              </a:ext>
            </a:extLst>
          </p:cNvPr>
          <p:cNvCxnSpPr>
            <a:cxnSpLocks/>
          </p:cNvCxnSpPr>
          <p:nvPr/>
        </p:nvCxnSpPr>
        <p:spPr>
          <a:xfrm>
            <a:off x="3200400" y="1625600"/>
            <a:ext cx="571500" cy="25209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3DE1B63-B673-4FF7-BD09-A1728D5DA3F1}"/>
              </a:ext>
            </a:extLst>
          </p:cNvPr>
          <p:cNvSpPr txBox="1"/>
          <p:nvPr/>
        </p:nvSpPr>
        <p:spPr>
          <a:xfrm>
            <a:off x="1981200" y="5263118"/>
            <a:ext cx="658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MOVE ON AND REVIEW THE NEXT APPLICATION</a:t>
            </a:r>
          </a:p>
        </p:txBody>
      </p:sp>
    </p:spTree>
    <p:extLst>
      <p:ext uri="{BB962C8B-B14F-4D97-AF65-F5344CB8AC3E}">
        <p14:creationId xmlns:p14="http://schemas.microsoft.com/office/powerpoint/2010/main" val="3954990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485E89-B8EA-34B9-E8C7-E5304E7CD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731" y="1023006"/>
            <a:ext cx="5565657" cy="23218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E788D9-FD70-44F9-2321-3AE09B931E48}"/>
              </a:ext>
            </a:extLst>
          </p:cNvPr>
          <p:cNvSpPr txBox="1"/>
          <p:nvPr/>
        </p:nvSpPr>
        <p:spPr>
          <a:xfrm>
            <a:off x="1206500" y="476250"/>
            <a:ext cx="722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16. CLICK THE “DOWNLOAD” BUTTON TO GET THE STUDENT’S</a:t>
            </a:r>
          </a:p>
          <a:p>
            <a:r>
              <a:rPr lang="en-US" dirty="0"/>
              <a:t>	       ESSAY.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386541F-BCE3-E6FC-2DCD-95A839E818AF}"/>
              </a:ext>
            </a:extLst>
          </p:cNvPr>
          <p:cNvCxnSpPr>
            <a:cxnSpLocks/>
          </p:cNvCxnSpPr>
          <p:nvPr/>
        </p:nvCxnSpPr>
        <p:spPr>
          <a:xfrm>
            <a:off x="4121150" y="799415"/>
            <a:ext cx="1810234" cy="17076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E229CD4-0223-65A7-7DF6-2F08F14CA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61" y="3619059"/>
            <a:ext cx="6106377" cy="31627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8BEBA9-F1FF-F470-9D16-B5E4057389C1}"/>
              </a:ext>
            </a:extLst>
          </p:cNvPr>
          <p:cNvSpPr txBox="1"/>
          <p:nvPr/>
        </p:nvSpPr>
        <p:spPr>
          <a:xfrm>
            <a:off x="1276350" y="3190012"/>
            <a:ext cx="757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17. A POP-UP WINDOW WILL SHOW UP, SAVE FILE TO YOUR</a:t>
            </a:r>
          </a:p>
          <a:p>
            <a:r>
              <a:rPr lang="en-US" dirty="0"/>
              <a:t>	       COMPUTER. CHANGE FILE NAME IF YOU WANT AND CLICK SAVE.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655AD1-CA59-2E7B-C557-F31BFEB81629}"/>
              </a:ext>
            </a:extLst>
          </p:cNvPr>
          <p:cNvCxnSpPr/>
          <p:nvPr/>
        </p:nvCxnSpPr>
        <p:spPr>
          <a:xfrm flipH="1">
            <a:off x="3727450" y="3778250"/>
            <a:ext cx="4521200" cy="22034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712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1DA2C6-09BB-19C6-8D40-6950EFA90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928" y="1748988"/>
            <a:ext cx="6582694" cy="223868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D93FC97-2F75-9688-B18A-BFA01E25BB06}"/>
              </a:ext>
            </a:extLst>
          </p:cNvPr>
          <p:cNvCxnSpPr/>
          <p:nvPr/>
        </p:nvCxnSpPr>
        <p:spPr>
          <a:xfrm>
            <a:off x="6813550" y="1377950"/>
            <a:ext cx="1066800" cy="457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2DB4565-3083-6AED-E146-C746E68509FD}"/>
              </a:ext>
            </a:extLst>
          </p:cNvPr>
          <p:cNvCxnSpPr/>
          <p:nvPr/>
        </p:nvCxnSpPr>
        <p:spPr>
          <a:xfrm>
            <a:off x="4013200" y="755650"/>
            <a:ext cx="2082800" cy="29527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054F53F-CC8E-E614-7C7C-AA531928C14E}"/>
              </a:ext>
            </a:extLst>
          </p:cNvPr>
          <p:cNvCxnSpPr/>
          <p:nvPr/>
        </p:nvCxnSpPr>
        <p:spPr>
          <a:xfrm>
            <a:off x="4711700" y="1619250"/>
            <a:ext cx="2203450" cy="8572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839F809-45BE-31AF-D996-400F21349391}"/>
              </a:ext>
            </a:extLst>
          </p:cNvPr>
          <p:cNvSpPr txBox="1"/>
          <p:nvPr/>
        </p:nvSpPr>
        <p:spPr>
          <a:xfrm>
            <a:off x="1244600" y="491280"/>
            <a:ext cx="7499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18. GO TO YOUR “DOWNLOAD FILES” BUTTON AND CLICK THE FILE</a:t>
            </a:r>
          </a:p>
          <a:p>
            <a:r>
              <a:rPr lang="en-US" dirty="0"/>
              <a:t>	       TO OPEN. OR CLICK THE DOWNLOAD ICON AT THE TOP </a:t>
            </a:r>
          </a:p>
          <a:p>
            <a:r>
              <a:rPr lang="en-US" dirty="0"/>
              <a:t>	       RIGHT OF YOUR BROWSER (USUALLY A SMALL ARROW) TO</a:t>
            </a:r>
          </a:p>
          <a:p>
            <a:r>
              <a:rPr lang="en-US" dirty="0"/>
              <a:t>             QUICKLY OPEN </a:t>
            </a:r>
            <a:r>
              <a:rPr lang="en-US" u="sng" dirty="0"/>
              <a:t>THE ESSAY </a:t>
            </a:r>
            <a:r>
              <a:rPr lang="en-US" dirty="0"/>
              <a:t>YOU JUST SAVED.</a:t>
            </a:r>
          </a:p>
        </p:txBody>
      </p:sp>
    </p:spTree>
    <p:extLst>
      <p:ext uri="{BB962C8B-B14F-4D97-AF65-F5344CB8AC3E}">
        <p14:creationId xmlns:p14="http://schemas.microsoft.com/office/powerpoint/2010/main" val="1124947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11B1D1-3F87-15C7-71BB-EDD9E23E5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315" y="1015253"/>
            <a:ext cx="5591955" cy="18957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217B56-7966-BD61-F7A6-370B154B9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315" y="3506019"/>
            <a:ext cx="5373541" cy="29962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E4A1B6-D94B-3E7D-9151-69390C97C84B}"/>
              </a:ext>
            </a:extLst>
          </p:cNvPr>
          <p:cNvSpPr txBox="1"/>
          <p:nvPr/>
        </p:nvSpPr>
        <p:spPr>
          <a:xfrm>
            <a:off x="1781735" y="2942144"/>
            <a:ext cx="7281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20. YOU WILL SEE THE CRITERIA AND REVIEWING INSTRUCTIONS. SCROLL DOWN TO ENTER YOUR SCORE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718A4EE-7523-FE4F-41D9-994CFEB6C2D7}"/>
              </a:ext>
            </a:extLst>
          </p:cNvPr>
          <p:cNvCxnSpPr>
            <a:cxnSpLocks/>
          </p:cNvCxnSpPr>
          <p:nvPr/>
        </p:nvCxnSpPr>
        <p:spPr>
          <a:xfrm>
            <a:off x="4546600" y="1015253"/>
            <a:ext cx="984250" cy="14231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5C5E436-FF15-D66A-2DAF-A91979E0EE99}"/>
              </a:ext>
            </a:extLst>
          </p:cNvPr>
          <p:cNvSpPr txBox="1"/>
          <p:nvPr/>
        </p:nvSpPr>
        <p:spPr>
          <a:xfrm>
            <a:off x="1692835" y="452646"/>
            <a:ext cx="6508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19. YOU READ THE ESSAY. RETURN TO APPLICATIONS TAB</a:t>
            </a:r>
          </a:p>
          <a:p>
            <a:r>
              <a:rPr lang="en-US" dirty="0"/>
              <a:t>              AND CLICK “SCORESHEET” TO BEGIN SCORING.</a:t>
            </a:r>
          </a:p>
        </p:txBody>
      </p:sp>
    </p:spTree>
    <p:extLst>
      <p:ext uri="{BB962C8B-B14F-4D97-AF65-F5344CB8AC3E}">
        <p14:creationId xmlns:p14="http://schemas.microsoft.com/office/powerpoint/2010/main" val="1983255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66AC25-5C3F-0040-A2F3-72D33AC0091E}"/>
              </a:ext>
            </a:extLst>
          </p:cNvPr>
          <p:cNvSpPr txBox="1"/>
          <p:nvPr/>
        </p:nvSpPr>
        <p:spPr>
          <a:xfrm>
            <a:off x="1062185" y="574471"/>
            <a:ext cx="7885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21. CLICK THE CIRCLE NEXT TO THE NUMBER YOU WANT TO GIVE THE</a:t>
            </a:r>
          </a:p>
          <a:p>
            <a:r>
              <a:rPr lang="en-US" dirty="0"/>
              <a:t>              STUDENT. THE NUMBER YOU SELECT WILL APPEAR IN A SMALL BOX</a:t>
            </a:r>
          </a:p>
          <a:p>
            <a:r>
              <a:rPr lang="en-US" dirty="0"/>
              <a:t>              ON THE SIDE. GREEN CONFIRMATION MESSAGE MEANS YOUR</a:t>
            </a:r>
          </a:p>
          <a:p>
            <a:r>
              <a:rPr lang="en-US" dirty="0"/>
              <a:t>              SCORE WAS SAVED.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85D909-4322-139E-F1CD-C0E4C5FF4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85" y="1774800"/>
            <a:ext cx="3248478" cy="28007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FBA292-3E02-A0ED-6D15-36C3F537D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30" y="1685470"/>
            <a:ext cx="2181529" cy="250542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FC213C2-BADE-AFFC-9082-7A9F5CBEB353}"/>
              </a:ext>
            </a:extLst>
          </p:cNvPr>
          <p:cNvCxnSpPr>
            <a:cxnSpLocks/>
          </p:cNvCxnSpPr>
          <p:nvPr/>
        </p:nvCxnSpPr>
        <p:spPr>
          <a:xfrm flipH="1">
            <a:off x="3784600" y="1174635"/>
            <a:ext cx="184150" cy="24512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26DC8F8-D703-143E-50D1-6F6B59D88E45}"/>
              </a:ext>
            </a:extLst>
          </p:cNvPr>
          <p:cNvCxnSpPr/>
          <p:nvPr/>
        </p:nvCxnSpPr>
        <p:spPr>
          <a:xfrm>
            <a:off x="5314950" y="1441450"/>
            <a:ext cx="1473200" cy="3333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255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1BDE4-6223-22B5-09B9-DEBAA1397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D68CED-52CF-35DC-449A-F355CE4963BC}"/>
              </a:ext>
            </a:extLst>
          </p:cNvPr>
          <p:cNvSpPr txBox="1"/>
          <p:nvPr/>
        </p:nvSpPr>
        <p:spPr>
          <a:xfrm>
            <a:off x="1416050" y="374650"/>
            <a:ext cx="694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21. DO THIS FOR EACH SCORING SECTION. AFTER SCORING,</a:t>
            </a:r>
          </a:p>
          <a:p>
            <a:r>
              <a:rPr lang="en-US" dirty="0"/>
              <a:t>             TYPE YOUR COMMENT IN THE COMMENTS BOX. CLICK ON</a:t>
            </a:r>
          </a:p>
          <a:p>
            <a:r>
              <a:rPr lang="en-US" dirty="0"/>
              <a:t>            “SAVE” BUTTON.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9FC8CF-7BC8-917D-4A48-0E4C21DA6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905" y="1194541"/>
            <a:ext cx="1667108" cy="410584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F80322-A649-E145-B16E-C2E0F3F61E20}"/>
              </a:ext>
            </a:extLst>
          </p:cNvPr>
          <p:cNvCxnSpPr>
            <a:cxnSpLocks/>
          </p:cNvCxnSpPr>
          <p:nvPr/>
        </p:nvCxnSpPr>
        <p:spPr>
          <a:xfrm flipH="1">
            <a:off x="2571750" y="952500"/>
            <a:ext cx="1263650" cy="35369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E87C1CB-8722-819E-F873-76FE556EE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269" y="2322300"/>
            <a:ext cx="5563376" cy="3038899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2464704-C2CF-922A-8F57-C61BB439271A}"/>
              </a:ext>
            </a:extLst>
          </p:cNvPr>
          <p:cNvCxnSpPr/>
          <p:nvPr/>
        </p:nvCxnSpPr>
        <p:spPr>
          <a:xfrm>
            <a:off x="2654300" y="1194541"/>
            <a:ext cx="0" cy="36060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F52E3F9-D938-0605-6595-1D178C430739}"/>
              </a:ext>
            </a:extLst>
          </p:cNvPr>
          <p:cNvCxnSpPr>
            <a:cxnSpLocks/>
          </p:cNvCxnSpPr>
          <p:nvPr/>
        </p:nvCxnSpPr>
        <p:spPr>
          <a:xfrm flipH="1" flipV="1">
            <a:off x="5568407" y="4936751"/>
            <a:ext cx="2140493" cy="7267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9DBE386-C098-BED2-ACE1-FC285A42EAF3}"/>
              </a:ext>
            </a:extLst>
          </p:cNvPr>
          <p:cNvSpPr txBox="1"/>
          <p:nvPr/>
        </p:nvSpPr>
        <p:spPr>
          <a:xfrm>
            <a:off x="904875" y="5340293"/>
            <a:ext cx="796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22. ONCE SAVED, GO BACK TO APPLICATIONS TAB AND THE</a:t>
            </a:r>
          </a:p>
          <a:p>
            <a:r>
              <a:rPr lang="en-US" dirty="0"/>
              <a:t>              APPLICATION YOU JUST SCORED IS NOW MARKED AS “COMPLETE”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DC8375-4EDE-E539-5DA7-FE65CB6BA2DD}"/>
              </a:ext>
            </a:extLst>
          </p:cNvPr>
          <p:cNvSpPr/>
          <p:nvPr/>
        </p:nvSpPr>
        <p:spPr>
          <a:xfrm>
            <a:off x="4476750" y="4489450"/>
            <a:ext cx="594495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11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03E28-C58C-8E1C-6374-91F787368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5959"/>
          </a:xfrm>
        </p:spPr>
        <p:txBody>
          <a:bodyPr/>
          <a:lstStyle/>
          <a:p>
            <a:r>
              <a:rPr lang="en-US" dirty="0"/>
              <a:t>More Questions? Consult Help Center Tab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EF7FA6-9135-54A3-4749-D9408EF65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91" y="1351428"/>
            <a:ext cx="2486372" cy="35723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D4251A-F83D-34EE-695F-2BC729EA1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963" y="1351428"/>
            <a:ext cx="6854605" cy="48969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FAAF79-19DC-CB05-E2CD-849286766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74" y="2268711"/>
            <a:ext cx="1664352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93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8AE8A-CDC1-5F02-E99B-78897A66F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E2B80-E0AF-8F20-BBDB-907E4BF15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5959"/>
          </a:xfrm>
        </p:spPr>
        <p:txBody>
          <a:bodyPr/>
          <a:lstStyle/>
          <a:p>
            <a:r>
              <a:rPr lang="en-US" dirty="0"/>
              <a:t>More Questions? Consult Help Center Tab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E947A5-B6EE-9E17-D988-772A87FBB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91" y="1351428"/>
            <a:ext cx="2486372" cy="35723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51190A-0886-640F-85AC-0C510872B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963" y="1351428"/>
            <a:ext cx="6857178" cy="50096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5C8B43-E7BC-E5E9-88B4-996026A97843}"/>
              </a:ext>
            </a:extLst>
          </p:cNvPr>
          <p:cNvSpPr/>
          <p:nvPr/>
        </p:nvSpPr>
        <p:spPr>
          <a:xfrm>
            <a:off x="793376" y="2272553"/>
            <a:ext cx="1660712" cy="389965"/>
          </a:xfrm>
          <a:prstGeom prst="rect">
            <a:avLst/>
          </a:prstGeom>
          <a:solidFill>
            <a:srgbClr val="2216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58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B334D-BD21-0E56-70E2-347D04912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734" y="692150"/>
            <a:ext cx="7685616" cy="558800"/>
          </a:xfrm>
        </p:spPr>
        <p:txBody>
          <a:bodyPr>
            <a:normAutofit/>
          </a:bodyPr>
          <a:lstStyle/>
          <a:p>
            <a:r>
              <a:rPr lang="en-US" sz="2800" b="1" dirty="0"/>
              <a:t>HOW TO SWITCH FROM CHAIRMAN TO JUDGE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E3C753-8F9D-2319-9325-E95B85B7E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660" y="2915027"/>
            <a:ext cx="5986491" cy="21697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93F085-7D87-F328-BDDC-D65C4A40E8D7}"/>
              </a:ext>
            </a:extLst>
          </p:cNvPr>
          <p:cNvSpPr txBox="1"/>
          <p:nvPr/>
        </p:nvSpPr>
        <p:spPr>
          <a:xfrm>
            <a:off x="1282700" y="1557244"/>
            <a:ext cx="761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</a:t>
            </a:r>
            <a:r>
              <a:rPr lang="en-US" b="1" dirty="0"/>
              <a:t>“JUDGE PORTAL”, </a:t>
            </a:r>
            <a:r>
              <a:rPr lang="en-US" dirty="0"/>
              <a:t>ONCE YOU SUCCESSFULLY COMPLETED THESE STEPS, YOU WILL NO LONGER SEE THE VERTICAL BLUE BAR. REMEMBER YOU HAVE TO BE ADDED AS A </a:t>
            </a:r>
            <a:r>
              <a:rPr lang="en-US" b="1" dirty="0"/>
              <a:t>“JUDGE” </a:t>
            </a:r>
            <a:r>
              <a:rPr lang="en-US" dirty="0"/>
              <a:t>TO ACCESS THE PORTAL.</a:t>
            </a:r>
          </a:p>
        </p:txBody>
      </p:sp>
    </p:spTree>
    <p:extLst>
      <p:ext uri="{BB962C8B-B14F-4D97-AF65-F5344CB8AC3E}">
        <p14:creationId xmlns:p14="http://schemas.microsoft.com/office/powerpoint/2010/main" val="3233832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65463E-C711-452D-7743-0CE701D11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253" y="447588"/>
            <a:ext cx="6601746" cy="5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59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9FA156-61FE-DE71-0EF1-05D899800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19" y="882376"/>
            <a:ext cx="6535062" cy="39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94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CE813-32E5-686D-E1E2-D0A67D6EA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060" y="363836"/>
            <a:ext cx="9144000" cy="1178385"/>
          </a:xfrm>
        </p:spPr>
        <p:txBody>
          <a:bodyPr/>
          <a:lstStyle/>
          <a:p>
            <a:pPr algn="ctr"/>
            <a:r>
              <a:rPr lang="en-US" b="1" dirty="0"/>
              <a:t>JUDGES</a:t>
            </a:r>
            <a:br>
              <a:rPr lang="en-US" b="1" dirty="0"/>
            </a:br>
            <a:r>
              <a:rPr lang="en-US" sz="3200" b="1" dirty="0"/>
              <a:t>How to Review &amp; Score 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17BDDE-E927-B4A5-D608-458EB6133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496" y="1542221"/>
            <a:ext cx="8157129" cy="1296229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</a:rPr>
              <a:t>STEP 1: GO TO </a:t>
            </a:r>
            <a:r>
              <a:rPr lang="en-US" sz="2000" b="1" dirty="0">
                <a:solidFill>
                  <a:schemeClr val="tx1"/>
                </a:solidFill>
                <a:hlinkClick r:id="rId2"/>
              </a:rPr>
              <a:t>HTTPS://APP.SCHOLARSAPP.COM</a:t>
            </a:r>
            <a:r>
              <a:rPr lang="en-US" sz="2000" b="1" dirty="0">
                <a:solidFill>
                  <a:schemeClr val="tx1"/>
                </a:solidFill>
              </a:rPr>
              <a:t> AND LOG IN USING  		THE SAME EMAIL WHEN YOU RECEIVED THE JUDGE 			      INVITATION. THAT EMAIL ALLOWS YOU TO ACCESS THE 			APPLICATIONS FOR REVIEW.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7CEA65-C4B0-5176-613A-3415CD631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813" y="4005908"/>
            <a:ext cx="6611273" cy="26197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3CD7BB-0183-2223-FB09-2B62BC3CA61F}"/>
              </a:ext>
            </a:extLst>
          </p:cNvPr>
          <p:cNvSpPr/>
          <p:nvPr/>
        </p:nvSpPr>
        <p:spPr>
          <a:xfrm>
            <a:off x="2559050" y="5721350"/>
            <a:ext cx="1504950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1B4683-B335-92FD-B482-EEEBEEFD5307}"/>
              </a:ext>
            </a:extLst>
          </p:cNvPr>
          <p:cNvSpPr txBox="1"/>
          <p:nvPr/>
        </p:nvSpPr>
        <p:spPr>
          <a:xfrm>
            <a:off x="2559050" y="5636567"/>
            <a:ext cx="14541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VFW – Patriots Pen - Minnesota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0147F91-DA6B-EA6A-F72B-EAED958EC9D3}"/>
              </a:ext>
            </a:extLst>
          </p:cNvPr>
          <p:cNvCxnSpPr/>
          <p:nvPr/>
        </p:nvCxnSpPr>
        <p:spPr>
          <a:xfrm flipH="1">
            <a:off x="3286125" y="3562350"/>
            <a:ext cx="4270375" cy="2074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18EA1CD8-6B1C-B4AA-9031-4AB24C22A75A}"/>
              </a:ext>
            </a:extLst>
          </p:cNvPr>
          <p:cNvSpPr txBox="1">
            <a:spLocks/>
          </p:cNvSpPr>
          <p:nvPr/>
        </p:nvSpPr>
        <p:spPr>
          <a:xfrm>
            <a:off x="1157696" y="2894771"/>
            <a:ext cx="8157129" cy="1296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chemeClr val="tx1"/>
                </a:solidFill>
              </a:rPr>
              <a:t>STEP 2: AFTER YOU LOG IN, YOU WILL SEE THE NAME OF THE 			      SCHOLARSHIP(S) ASSIGNED TO YOU. </a:t>
            </a:r>
            <a:r>
              <a:rPr lang="en-US" sz="2000" b="1" u="sng" dirty="0">
                <a:solidFill>
                  <a:schemeClr val="tx1"/>
                </a:solidFill>
              </a:rPr>
              <a:t>CLICK ON THE NAME </a:t>
            </a:r>
            <a:r>
              <a:rPr lang="en-US" sz="2000" b="1" dirty="0">
                <a:solidFill>
                  <a:schemeClr val="tx1"/>
                </a:solidFill>
              </a:rPr>
              <a:t>		      OF THE SCHOLARSHIP YOU ARE JUDGING. VOD or PP</a:t>
            </a:r>
          </a:p>
        </p:txBody>
      </p:sp>
    </p:spTree>
    <p:extLst>
      <p:ext uri="{BB962C8B-B14F-4D97-AF65-F5344CB8AC3E}">
        <p14:creationId xmlns:p14="http://schemas.microsoft.com/office/powerpoint/2010/main" val="171605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127BB9-F442-199D-B6C1-E2DABC886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798" y="818963"/>
            <a:ext cx="8596668" cy="99116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>
                <a:solidFill>
                  <a:schemeClr val="tx1"/>
                </a:solidFill>
              </a:rPr>
              <a:t>STEP 3. AFTER YOU CLICK ON SCHOLARSHIP NAME, YOU WILL 		  SEE A LIST OF STUDENT APPLICATIONS.</a:t>
            </a:r>
          </a:p>
          <a:p>
            <a:pPr marL="0" indent="0">
              <a:buNone/>
            </a:pPr>
            <a:endParaRPr lang="en-US" sz="9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9600" dirty="0">
                <a:solidFill>
                  <a:srgbClr val="C00000"/>
                </a:solidFill>
              </a:rPr>
              <a:t>STUDENT NAME </a:t>
            </a:r>
            <a:r>
              <a:rPr lang="en-US" sz="9600" dirty="0">
                <a:solidFill>
                  <a:schemeClr val="tx1"/>
                </a:solidFill>
              </a:rPr>
              <a:t>– YOU WILL NOT SEE THE STUDENT’S 		  		NAME, </a:t>
            </a:r>
            <a:r>
              <a:rPr lang="en-US" sz="9600" u="sng" dirty="0">
                <a:solidFill>
                  <a:schemeClr val="tx1"/>
                </a:solidFill>
              </a:rPr>
              <a:t>BUT AN ID # AND THE WORD “NOT VISIBLE</a:t>
            </a:r>
            <a:r>
              <a:rPr lang="en-US" sz="9600" dirty="0">
                <a:solidFill>
                  <a:schemeClr val="tx1"/>
                </a:solidFill>
              </a:rPr>
              <a:t>”. THIS    	KEEPS 	JUDING THE APPLICANT FAIRLY AND NO BIAS.</a:t>
            </a:r>
          </a:p>
          <a:p>
            <a:pPr marL="0" indent="0">
              <a:buNone/>
            </a:pPr>
            <a:r>
              <a:rPr lang="en-US" sz="9600" dirty="0">
                <a:solidFill>
                  <a:schemeClr val="tx1"/>
                </a:solidFill>
              </a:rPr>
              <a:t>                       </a:t>
            </a:r>
          </a:p>
          <a:p>
            <a:pPr marL="0" indent="0">
              <a:buNone/>
            </a:pPr>
            <a:endParaRPr lang="en-US" sz="9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9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9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9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9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             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D27286-DF1C-E1E4-9009-FE6FB49EE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19" y="2903759"/>
            <a:ext cx="5830114" cy="352474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F17C372-C2B9-8B9B-875A-C932DA79406F}"/>
              </a:ext>
            </a:extLst>
          </p:cNvPr>
          <p:cNvCxnSpPr>
            <a:cxnSpLocks/>
          </p:cNvCxnSpPr>
          <p:nvPr/>
        </p:nvCxnSpPr>
        <p:spPr>
          <a:xfrm flipH="1">
            <a:off x="2944906" y="2584450"/>
            <a:ext cx="642844" cy="21690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613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F2189A-E71D-26B5-8EE5-188C622EF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75" y="2071175"/>
            <a:ext cx="6740623" cy="380519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59C8303-E935-7B0D-38D0-6765B472732E}"/>
              </a:ext>
            </a:extLst>
          </p:cNvPr>
          <p:cNvCxnSpPr>
            <a:cxnSpLocks/>
          </p:cNvCxnSpPr>
          <p:nvPr/>
        </p:nvCxnSpPr>
        <p:spPr>
          <a:xfrm>
            <a:off x="2489200" y="1371600"/>
            <a:ext cx="1477682" cy="26021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F2C8F7-C20F-C32F-332F-0CA96BA3BB32}"/>
              </a:ext>
            </a:extLst>
          </p:cNvPr>
          <p:cNvCxnSpPr>
            <a:cxnSpLocks/>
          </p:cNvCxnSpPr>
          <p:nvPr/>
        </p:nvCxnSpPr>
        <p:spPr>
          <a:xfrm flipH="1">
            <a:off x="4260850" y="1644650"/>
            <a:ext cx="1223308" cy="35433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E5F06FD-C7CA-6249-012A-46A3D399F7B1}"/>
              </a:ext>
            </a:extLst>
          </p:cNvPr>
          <p:cNvSpPr txBox="1"/>
          <p:nvPr/>
        </p:nvSpPr>
        <p:spPr>
          <a:xfrm>
            <a:off x="990600" y="773579"/>
            <a:ext cx="7861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4. IF YOU HAVEN’T SCORED THE APPLICATION YET, IT WILL SHOW AS 	     “</a:t>
            </a:r>
            <a:r>
              <a:rPr lang="en-US" u="sng" dirty="0"/>
              <a:t>PENDING</a:t>
            </a:r>
            <a:r>
              <a:rPr lang="en-US" dirty="0"/>
              <a:t>”. AFTER YOU SCORE THE APPLICATION AND SAVE IT, 		     “PENDING” WILL CHANGE TO “</a:t>
            </a:r>
            <a:r>
              <a:rPr lang="en-US" u="sng" dirty="0"/>
              <a:t>COMPLETE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9465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E3EEE8E-32E4-C31D-3B15-1F0725C0AD49}"/>
              </a:ext>
            </a:extLst>
          </p:cNvPr>
          <p:cNvSpPr txBox="1"/>
          <p:nvPr/>
        </p:nvSpPr>
        <p:spPr>
          <a:xfrm>
            <a:off x="1295399" y="607370"/>
            <a:ext cx="7256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5. YOU CAN TRACK YOUR PROGRESS OF ASSIGNED 	    	  			APPLICATIONS YOU HAVE REVIEWED UNTIL COMPLETED.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C88C65-40B7-D896-A9E0-7290DE4AC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94" y="1357913"/>
            <a:ext cx="6144482" cy="34294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C336D6-46EC-0AD9-0CB0-E18ECCA6B6E8}"/>
              </a:ext>
            </a:extLst>
          </p:cNvPr>
          <p:cNvSpPr txBox="1"/>
          <p:nvPr/>
        </p:nvSpPr>
        <p:spPr>
          <a:xfrm>
            <a:off x="1066800" y="4891604"/>
            <a:ext cx="7295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6. CLICK ON SCORESHEET. HERE YOU WILL SEE JUDGING 		 		INSTRUCTIONS AND CRITERIA. ENTER YOUR SCORES FOR 			EACH SECTION FOR EACH APPLICATION.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6CE1CA3-D756-9A4B-4179-C4D1A99B2870}"/>
              </a:ext>
            </a:extLst>
          </p:cNvPr>
          <p:cNvCxnSpPr>
            <a:cxnSpLocks/>
          </p:cNvCxnSpPr>
          <p:nvPr/>
        </p:nvCxnSpPr>
        <p:spPr>
          <a:xfrm flipV="1">
            <a:off x="3873500" y="4377018"/>
            <a:ext cx="1229659" cy="5886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C4B6741-9710-0330-C21E-0C96571A063A}"/>
              </a:ext>
            </a:extLst>
          </p:cNvPr>
          <p:cNvCxnSpPr>
            <a:cxnSpLocks/>
          </p:cNvCxnSpPr>
          <p:nvPr/>
        </p:nvCxnSpPr>
        <p:spPr>
          <a:xfrm>
            <a:off x="4127500" y="1200150"/>
            <a:ext cx="76200" cy="15875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401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DB9F0D4-DB4A-1286-B15B-CB5035533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359" y="1412414"/>
            <a:ext cx="5963482" cy="330563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D94F493-F945-E91F-F2E6-7652D955F154}"/>
              </a:ext>
            </a:extLst>
          </p:cNvPr>
          <p:cNvSpPr txBox="1"/>
          <p:nvPr/>
        </p:nvSpPr>
        <p:spPr>
          <a:xfrm>
            <a:off x="1587500" y="4850055"/>
            <a:ext cx="72374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STEP 8: THE “DOWNLOAD” BUTTON MEANS THE APPLICATION WAS</a:t>
            </a:r>
          </a:p>
          <a:p>
            <a:r>
              <a:rPr lang="en-US" dirty="0"/>
              <a:t>	     UPLOADED MANUALLY BY YOUR CHAIRMAN.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9228272-69A7-C46F-DAFB-ABC31773E08E}"/>
              </a:ext>
            </a:extLst>
          </p:cNvPr>
          <p:cNvCxnSpPr/>
          <p:nvPr/>
        </p:nvCxnSpPr>
        <p:spPr>
          <a:xfrm>
            <a:off x="3511550" y="927100"/>
            <a:ext cx="2857500" cy="28384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68C2712-7FD1-33CC-5670-C43FB6A840E8}"/>
              </a:ext>
            </a:extLst>
          </p:cNvPr>
          <p:cNvCxnSpPr/>
          <p:nvPr/>
        </p:nvCxnSpPr>
        <p:spPr>
          <a:xfrm flipV="1">
            <a:off x="3663950" y="4279900"/>
            <a:ext cx="2520950" cy="6223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A1B3BD3-D422-256B-C3BD-43DF948ABD0C}"/>
              </a:ext>
            </a:extLst>
          </p:cNvPr>
          <p:cNvSpPr txBox="1"/>
          <p:nvPr/>
        </p:nvSpPr>
        <p:spPr>
          <a:xfrm>
            <a:off x="1587500" y="641350"/>
            <a:ext cx="779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7: THE “VIEW” BUTTON MEANS THE STUDENT APPLIED DIRECTLY TO</a:t>
            </a:r>
          </a:p>
          <a:p>
            <a:r>
              <a:rPr lang="en-US" dirty="0"/>
              <a:t>            SCHOLARSAPP.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35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7F8575-DF5E-47D9-E471-4947E15461A2}"/>
              </a:ext>
            </a:extLst>
          </p:cNvPr>
          <p:cNvSpPr txBox="1"/>
          <p:nvPr/>
        </p:nvSpPr>
        <p:spPr>
          <a:xfrm>
            <a:off x="1568450" y="317500"/>
            <a:ext cx="765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9: OPEN THE APPLICATION </a:t>
            </a:r>
            <a:r>
              <a:rPr lang="en-US" dirty="0">
                <a:solidFill>
                  <a:srgbClr val="C00000"/>
                </a:solidFill>
              </a:rPr>
              <a:t>IF YOU SEE </a:t>
            </a:r>
            <a:r>
              <a:rPr lang="en-US" b="1" dirty="0">
                <a:solidFill>
                  <a:srgbClr val="C00000"/>
                </a:solidFill>
              </a:rPr>
              <a:t>“VIEW” </a:t>
            </a:r>
            <a:r>
              <a:rPr lang="en-US" dirty="0">
                <a:solidFill>
                  <a:srgbClr val="C00000"/>
                </a:solidFill>
              </a:rPr>
              <a:t>BUTTON. </a:t>
            </a:r>
            <a:r>
              <a:rPr lang="en-US" dirty="0"/>
              <a:t>CLICK ON “VIEW” TO OPEN THE STUDENT’S APPLICATION IN A NEW TAB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5F0ACB-3FE3-CC35-0F02-4AC8DDA17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24" y="1098242"/>
            <a:ext cx="2073963" cy="255935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01D7B7C-192C-3DDB-3282-BEEEFD06BCD0}"/>
              </a:ext>
            </a:extLst>
          </p:cNvPr>
          <p:cNvCxnSpPr>
            <a:cxnSpLocks/>
          </p:cNvCxnSpPr>
          <p:nvPr/>
        </p:nvCxnSpPr>
        <p:spPr>
          <a:xfrm>
            <a:off x="2063750" y="882650"/>
            <a:ext cx="0" cy="18097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0B3F866-8D22-A9EF-26DF-52BCD76DD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20" y="3594100"/>
            <a:ext cx="7247743" cy="28638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7C8302-8C71-7802-D1C8-4A439A35E326}"/>
              </a:ext>
            </a:extLst>
          </p:cNvPr>
          <p:cNvSpPr txBox="1"/>
          <p:nvPr/>
        </p:nvSpPr>
        <p:spPr>
          <a:xfrm>
            <a:off x="3740150" y="2946400"/>
            <a:ext cx="585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IF OPENED CORRECTLY THE PAGE SHOULD LOOK LIKE</a:t>
            </a:r>
          </a:p>
          <a:p>
            <a:r>
              <a:rPr lang="en-US" b="1" dirty="0">
                <a:solidFill>
                  <a:srgbClr val="C00000"/>
                </a:solidFill>
              </a:rPr>
              <a:t>                 THE TWO PICTURES BELOW. </a:t>
            </a:r>
          </a:p>
        </p:txBody>
      </p:sp>
    </p:spTree>
    <p:extLst>
      <p:ext uri="{BB962C8B-B14F-4D97-AF65-F5344CB8AC3E}">
        <p14:creationId xmlns:p14="http://schemas.microsoft.com/office/powerpoint/2010/main" val="2390916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047816-F7C8-8E96-95F8-5B8C78363783}"/>
              </a:ext>
            </a:extLst>
          </p:cNvPr>
          <p:cNvSpPr txBox="1"/>
          <p:nvPr/>
        </p:nvSpPr>
        <p:spPr>
          <a:xfrm>
            <a:off x="1193800" y="580548"/>
            <a:ext cx="7334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10. SCROLL DOWN TO READ THE STUDENT’S ESSAY.</a:t>
            </a:r>
          </a:p>
          <a:p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FB7016-3912-F36B-D55E-92AE959E4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1200062"/>
            <a:ext cx="7825549" cy="3327399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2D947A-AD52-793B-BFB7-66BEBA0AF172}"/>
              </a:ext>
            </a:extLst>
          </p:cNvPr>
          <p:cNvCxnSpPr/>
          <p:nvPr/>
        </p:nvCxnSpPr>
        <p:spPr>
          <a:xfrm flipH="1">
            <a:off x="5048250" y="903713"/>
            <a:ext cx="774700" cy="6837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F89E99F-BFF0-D494-714F-9A123B6A604F}"/>
              </a:ext>
            </a:extLst>
          </p:cNvPr>
          <p:cNvCxnSpPr/>
          <p:nvPr/>
        </p:nvCxnSpPr>
        <p:spPr>
          <a:xfrm flipV="1">
            <a:off x="4476750" y="3619500"/>
            <a:ext cx="2432050" cy="12319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E5FE858-0541-8267-F97F-2759ACC8DB53}"/>
              </a:ext>
            </a:extLst>
          </p:cNvPr>
          <p:cNvSpPr txBox="1"/>
          <p:nvPr/>
        </p:nvSpPr>
        <p:spPr>
          <a:xfrm>
            <a:off x="1289050" y="4527461"/>
            <a:ext cx="78803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STEP 11. AS YOU SCROLL AND READ THE ESSAY, YOU WILL SEE THE SCORESHEET ON THE RIGHT-HAND SIDE. </a:t>
            </a:r>
            <a:r>
              <a:rPr lang="en-US" u="sng" dirty="0"/>
              <a:t>YOU CAN START SCORING </a:t>
            </a:r>
            <a:r>
              <a:rPr lang="en-US" dirty="0"/>
              <a:t>WHILE READING, NO NEED TO SWITCH TABS.</a:t>
            </a:r>
          </a:p>
        </p:txBody>
      </p:sp>
    </p:spTree>
    <p:extLst>
      <p:ext uri="{BB962C8B-B14F-4D97-AF65-F5344CB8AC3E}">
        <p14:creationId xmlns:p14="http://schemas.microsoft.com/office/powerpoint/2010/main" val="397909391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807</TotalTime>
  <Words>854</Words>
  <Application>Microsoft Office PowerPoint</Application>
  <PresentationFormat>Widescreen</PresentationFormat>
  <Paragraphs>61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 3</vt:lpstr>
      <vt:lpstr>Facet</vt:lpstr>
      <vt:lpstr>HOW TO SWITCH FROM CHAIRMAN TO JUDGE</vt:lpstr>
      <vt:lpstr>HOW TO SWITCH FROM CHAIRMAN TO JUDGE</vt:lpstr>
      <vt:lpstr>JUDGES How to Review &amp; Score 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Questions? Consult Help Center Tab</vt:lpstr>
      <vt:lpstr>More Questions? Consult Help Center Tab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Duane Hermanson</dc:creator>
  <cp:lastModifiedBy>Office Manager</cp:lastModifiedBy>
  <cp:revision>187</cp:revision>
  <cp:lastPrinted>2026-04-22T17:44:11Z</cp:lastPrinted>
  <dcterms:created xsi:type="dcterms:W3CDTF">2024-11-14T16:35:00Z</dcterms:created>
  <dcterms:modified xsi:type="dcterms:W3CDTF">2026-05-01T16:31:36Z</dcterms:modified>
</cp:coreProperties>
</file>