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60" r:id="rId5"/>
    <p:sldId id="258" r:id="rId6"/>
    <p:sldId id="259" r:id="rId7"/>
    <p:sldId id="261" r:id="rId8"/>
    <p:sldId id="262" r:id="rId9"/>
    <p:sldId id="264" r:id="rId10"/>
    <p:sldId id="263" r:id="rId11"/>
    <p:sldId id="265" r:id="rId12"/>
    <p:sldId id="268" r:id="rId13"/>
    <p:sldId id="269" r:id="rId14"/>
    <p:sldId id="271" r:id="rId15"/>
    <p:sldId id="272" r:id="rId16"/>
    <p:sldId id="273" r:id="rId17"/>
    <p:sldId id="274" r:id="rId18"/>
    <p:sldId id="276" r:id="rId19"/>
    <p:sldId id="275" r:id="rId20"/>
    <p:sldId id="279" r:id="rId21"/>
    <p:sldId id="280" r:id="rId22"/>
    <p:sldId id="277" r:id="rId23"/>
    <p:sldId id="27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667"/>
    <a:srgbClr val="387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0" d="100"/>
          <a:sy n="150" d="100"/>
        </p:scale>
        <p:origin x="7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3712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73305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941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29477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167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6086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01151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54030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68731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7BAB6-6ED9-4651-839F-F894D02412EF}"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5042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B7BAB6-6ED9-4651-839F-F894D02412EF}"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86724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B7BAB6-6ED9-4651-839F-F894D02412EF}"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4967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B7BAB6-6ED9-4651-839F-F894D02412EF}"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86440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7BAB6-6ED9-4651-839F-F894D02412EF}"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16757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7BAB6-6ED9-4651-839F-F894D02412EF}"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90861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B7BAB6-6ED9-4651-839F-F894D02412EF}"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E18D-AF7C-4732-8131-0594C3FC68D3}" type="slidenum">
              <a:rPr lang="en-US" smtClean="0"/>
              <a:t>‹#›</a:t>
            </a:fld>
            <a:endParaRPr lang="en-US"/>
          </a:p>
        </p:txBody>
      </p:sp>
    </p:spTree>
    <p:extLst>
      <p:ext uri="{BB962C8B-B14F-4D97-AF65-F5344CB8AC3E}">
        <p14:creationId xmlns:p14="http://schemas.microsoft.com/office/powerpoint/2010/main" val="344178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B7BAB6-6ED9-4651-839F-F894D02412EF}" type="datetimeFigureOut">
              <a:rPr lang="en-US" smtClean="0"/>
              <a:t>5/1/2026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A1E18D-AF7C-4732-8131-0594C3FC68D3}" type="slidenum">
              <a:rPr lang="en-US" smtClean="0"/>
              <a:t>‹#›</a:t>
            </a:fld>
            <a:endParaRPr lang="en-US"/>
          </a:p>
        </p:txBody>
      </p:sp>
    </p:spTree>
    <p:extLst>
      <p:ext uri="{BB962C8B-B14F-4D97-AF65-F5344CB8AC3E}">
        <p14:creationId xmlns:p14="http://schemas.microsoft.com/office/powerpoint/2010/main" val="258774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E813-32E5-686D-E1E2-D0A67D6EA967}"/>
              </a:ext>
            </a:extLst>
          </p:cNvPr>
          <p:cNvSpPr>
            <a:spLocks noGrp="1"/>
          </p:cNvSpPr>
          <p:nvPr>
            <p:ph type="ctrTitle"/>
          </p:nvPr>
        </p:nvSpPr>
        <p:spPr>
          <a:xfrm>
            <a:off x="433000" y="208145"/>
            <a:ext cx="9144000" cy="1178385"/>
          </a:xfrm>
        </p:spPr>
        <p:txBody>
          <a:bodyPr/>
          <a:lstStyle/>
          <a:p>
            <a:pPr algn="ctr"/>
            <a:r>
              <a:rPr lang="en-US" b="1" dirty="0"/>
              <a:t>Scholars App</a:t>
            </a:r>
          </a:p>
        </p:txBody>
      </p:sp>
      <p:sp>
        <p:nvSpPr>
          <p:cNvPr id="3" name="Subtitle 2">
            <a:extLst>
              <a:ext uri="{FF2B5EF4-FFF2-40B4-BE49-F238E27FC236}">
                <a16:creationId xmlns:a16="http://schemas.microsoft.com/office/drawing/2014/main" id="{3817BDDE-E927-B4A5-D608-458EB613396C}"/>
              </a:ext>
            </a:extLst>
          </p:cNvPr>
          <p:cNvSpPr>
            <a:spLocks noGrp="1"/>
          </p:cNvSpPr>
          <p:nvPr>
            <p:ph type="subTitle" idx="1"/>
          </p:nvPr>
        </p:nvSpPr>
        <p:spPr>
          <a:xfrm>
            <a:off x="1208496" y="1542221"/>
            <a:ext cx="8157129" cy="718379"/>
          </a:xfrm>
        </p:spPr>
        <p:txBody>
          <a:bodyPr>
            <a:noAutofit/>
          </a:bodyPr>
          <a:lstStyle/>
          <a:p>
            <a:pPr marL="342900" indent="-342900" algn="l">
              <a:buFont typeface="Arial" panose="020B0604020202020204" pitchFamily="34" charset="0"/>
              <a:buChar char="•"/>
            </a:pPr>
            <a:r>
              <a:rPr lang="en-US" sz="2000" b="1" dirty="0">
                <a:solidFill>
                  <a:schemeClr val="tx1"/>
                </a:solidFill>
              </a:rPr>
              <a:t>Post VOD/PP Chairs from last year can use their same username and password. </a:t>
            </a:r>
          </a:p>
          <a:p>
            <a:pPr marL="342900" indent="-342900" algn="l">
              <a:buFont typeface="Arial" panose="020B0604020202020204" pitchFamily="34" charset="0"/>
              <a:buChar char="•"/>
            </a:pPr>
            <a:r>
              <a:rPr lang="en-US" sz="2000" b="1" dirty="0">
                <a:solidFill>
                  <a:schemeClr val="tx1"/>
                </a:solidFill>
              </a:rPr>
              <a:t>For new Post Chairs, the State VOD/PP Chair will create an account for first time users of this App. Send your First and Last Name &amp; email address to the State Chair to be uploaded to the App. </a:t>
            </a:r>
          </a:p>
          <a:p>
            <a:pPr marL="342900" indent="-342900" algn="l">
              <a:buFont typeface="Arial" panose="020B0604020202020204" pitchFamily="34" charset="0"/>
              <a:buChar char="•"/>
            </a:pPr>
            <a:r>
              <a:rPr lang="en-US" sz="2000" b="1" dirty="0">
                <a:solidFill>
                  <a:schemeClr val="tx1"/>
                </a:solidFill>
              </a:rPr>
              <a:t>The new Post Chair will receive an email from Scholars App to log in and set up your profile (check spam folder) with a temporary password that will expire within 24 hrs.</a:t>
            </a:r>
          </a:p>
          <a:p>
            <a:pPr marL="342900" indent="-342900" algn="l">
              <a:buFont typeface="Arial" panose="020B0604020202020204" pitchFamily="34" charset="0"/>
              <a:buChar char="•"/>
            </a:pPr>
            <a:r>
              <a:rPr lang="en-US" sz="2000" b="1" dirty="0">
                <a:solidFill>
                  <a:schemeClr val="tx1"/>
                </a:solidFill>
              </a:rPr>
              <a:t>Log into </a:t>
            </a:r>
            <a:r>
              <a:rPr lang="en-US" sz="2000" b="1" dirty="0" err="1">
                <a:solidFill>
                  <a:schemeClr val="tx1"/>
                </a:solidFill>
              </a:rPr>
              <a:t>ScholarsApp</a:t>
            </a:r>
            <a:r>
              <a:rPr lang="en-US" sz="2000" b="1" dirty="0">
                <a:solidFill>
                  <a:schemeClr val="tx1"/>
                </a:solidFill>
              </a:rPr>
              <a:t> with temp password. If temp password does not work, click on “Forgot My Password”. Once you are in the App you can change the password to something that you can remember in the future. </a:t>
            </a:r>
          </a:p>
          <a:p>
            <a:pPr algn="l"/>
            <a:r>
              <a:rPr lang="en-US" sz="2000" b="1" dirty="0">
                <a:solidFill>
                  <a:schemeClr val="tx1"/>
                </a:solidFill>
              </a:rPr>
              <a:t> </a:t>
            </a:r>
          </a:p>
          <a:p>
            <a:pPr algn="l"/>
            <a:endParaRPr lang="en-US" sz="2000" b="1" dirty="0">
              <a:solidFill>
                <a:schemeClr val="tx1"/>
              </a:solidFill>
            </a:endParaRPr>
          </a:p>
          <a:p>
            <a:pPr algn="l"/>
            <a:endParaRPr lang="en-US" sz="2000" b="1" dirty="0">
              <a:solidFill>
                <a:schemeClr val="tx1"/>
              </a:solidFill>
            </a:endParaRPr>
          </a:p>
        </p:txBody>
      </p:sp>
    </p:spTree>
    <p:extLst>
      <p:ext uri="{BB962C8B-B14F-4D97-AF65-F5344CB8AC3E}">
        <p14:creationId xmlns:p14="http://schemas.microsoft.com/office/powerpoint/2010/main" val="17160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167C05-9950-A6B3-DBF8-8F2A514DC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88" y="1096247"/>
            <a:ext cx="1577420" cy="2478803"/>
          </a:xfrm>
          <a:prstGeom prst="rect">
            <a:avLst/>
          </a:prstGeom>
        </p:spPr>
      </p:pic>
      <p:sp>
        <p:nvSpPr>
          <p:cNvPr id="13" name="TextBox 12">
            <a:extLst>
              <a:ext uri="{FF2B5EF4-FFF2-40B4-BE49-F238E27FC236}">
                <a16:creationId xmlns:a16="http://schemas.microsoft.com/office/drawing/2014/main" id="{95588702-314E-E8AD-2B93-D6C563D9DF61}"/>
              </a:ext>
            </a:extLst>
          </p:cNvPr>
          <p:cNvSpPr txBox="1"/>
          <p:nvPr/>
        </p:nvSpPr>
        <p:spPr>
          <a:xfrm>
            <a:off x="1314450" y="582403"/>
            <a:ext cx="7378700" cy="461665"/>
          </a:xfrm>
          <a:prstGeom prst="rect">
            <a:avLst/>
          </a:prstGeom>
          <a:noFill/>
        </p:spPr>
        <p:txBody>
          <a:bodyPr wrap="square">
            <a:spAutoFit/>
          </a:bodyPr>
          <a:lstStyle/>
          <a:p>
            <a:r>
              <a:rPr lang="en-US" sz="2400" b="1" dirty="0">
                <a:solidFill>
                  <a:srgbClr val="387895"/>
                </a:solidFill>
              </a:rPr>
              <a:t>HOW TO PROMOTE VOD/PP WINNERS TO DISTRICT</a:t>
            </a:r>
            <a:endParaRPr lang="en-US" sz="2400" dirty="0">
              <a:solidFill>
                <a:srgbClr val="387895"/>
              </a:solidFill>
            </a:endParaRPr>
          </a:p>
        </p:txBody>
      </p:sp>
      <p:pic>
        <p:nvPicPr>
          <p:cNvPr id="15" name="Picture 14">
            <a:extLst>
              <a:ext uri="{FF2B5EF4-FFF2-40B4-BE49-F238E27FC236}">
                <a16:creationId xmlns:a16="http://schemas.microsoft.com/office/drawing/2014/main" id="{5FB4F611-0067-C4EE-6D36-AE50AF3D5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337" y="3265768"/>
            <a:ext cx="6296543" cy="2448364"/>
          </a:xfrm>
          <a:prstGeom prst="rect">
            <a:avLst/>
          </a:prstGeom>
        </p:spPr>
      </p:pic>
      <p:sp>
        <p:nvSpPr>
          <p:cNvPr id="16" name="TextBox 15">
            <a:extLst>
              <a:ext uri="{FF2B5EF4-FFF2-40B4-BE49-F238E27FC236}">
                <a16:creationId xmlns:a16="http://schemas.microsoft.com/office/drawing/2014/main" id="{15677B76-ABDE-B307-3181-E65C1791B843}"/>
              </a:ext>
            </a:extLst>
          </p:cNvPr>
          <p:cNvSpPr txBox="1"/>
          <p:nvPr/>
        </p:nvSpPr>
        <p:spPr>
          <a:xfrm>
            <a:off x="2965076" y="1344706"/>
            <a:ext cx="6434418" cy="1200329"/>
          </a:xfrm>
          <a:prstGeom prst="rect">
            <a:avLst/>
          </a:prstGeom>
          <a:noFill/>
        </p:spPr>
        <p:txBody>
          <a:bodyPr wrap="square" rtlCol="0">
            <a:spAutoFit/>
          </a:bodyPr>
          <a:lstStyle/>
          <a:p>
            <a:pPr marL="342900" indent="-342900">
              <a:buAutoNum type="arabicPeriod"/>
            </a:pPr>
            <a:r>
              <a:rPr lang="en-US" dirty="0"/>
              <a:t>CLICK ON SCOLARSHIPS TAB</a:t>
            </a:r>
          </a:p>
          <a:p>
            <a:endParaRPr lang="en-US" dirty="0"/>
          </a:p>
          <a:p>
            <a:pPr marL="342900" indent="-342900">
              <a:buAutoNum type="arabicPeriod" startAt="2"/>
            </a:pPr>
            <a:r>
              <a:rPr lang="en-US" dirty="0"/>
              <a:t>CLICK EITHER PATRIOTS PEN OR VOICE OF DEMOCRACY TO</a:t>
            </a:r>
          </a:p>
          <a:p>
            <a:r>
              <a:rPr lang="en-US" dirty="0"/>
              <a:t>     OPEN IT.</a:t>
            </a:r>
          </a:p>
        </p:txBody>
      </p:sp>
      <p:cxnSp>
        <p:nvCxnSpPr>
          <p:cNvPr id="18" name="Straight Arrow Connector 17">
            <a:extLst>
              <a:ext uri="{FF2B5EF4-FFF2-40B4-BE49-F238E27FC236}">
                <a16:creationId xmlns:a16="http://schemas.microsoft.com/office/drawing/2014/main" id="{97B35460-7966-DF6F-2BE1-6C70DBC9B7F3}"/>
              </a:ext>
            </a:extLst>
          </p:cNvPr>
          <p:cNvCxnSpPr/>
          <p:nvPr/>
        </p:nvCxnSpPr>
        <p:spPr>
          <a:xfrm flipH="1">
            <a:off x="1976718" y="1627094"/>
            <a:ext cx="1485900" cy="10488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1C410CE0-8615-BAF9-EA51-4A5572A87160}"/>
              </a:ext>
            </a:extLst>
          </p:cNvPr>
          <p:cNvCxnSpPr/>
          <p:nvPr/>
        </p:nvCxnSpPr>
        <p:spPr>
          <a:xfrm>
            <a:off x="1878698" y="3886200"/>
            <a:ext cx="99150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F8224573-1DDF-162E-86E8-94B7F3F4D0D7}"/>
              </a:ext>
            </a:extLst>
          </p:cNvPr>
          <p:cNvCxnSpPr/>
          <p:nvPr/>
        </p:nvCxnSpPr>
        <p:spPr>
          <a:xfrm>
            <a:off x="1878698" y="4902200"/>
            <a:ext cx="99150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C6A1BB46-8117-4C02-B56E-1C97F100DBFC}"/>
              </a:ext>
            </a:extLst>
          </p:cNvPr>
          <p:cNvSpPr txBox="1"/>
          <p:nvPr/>
        </p:nvSpPr>
        <p:spPr>
          <a:xfrm>
            <a:off x="861388" y="3732311"/>
            <a:ext cx="1181100" cy="307777"/>
          </a:xfrm>
          <a:prstGeom prst="rect">
            <a:avLst/>
          </a:prstGeom>
          <a:noFill/>
        </p:spPr>
        <p:txBody>
          <a:bodyPr wrap="square" rtlCol="0">
            <a:spAutoFit/>
          </a:bodyPr>
          <a:lstStyle/>
          <a:p>
            <a:r>
              <a:rPr lang="en-US" sz="1400" dirty="0"/>
              <a:t>Click Here</a:t>
            </a:r>
          </a:p>
        </p:txBody>
      </p:sp>
      <p:sp>
        <p:nvSpPr>
          <p:cNvPr id="23" name="TextBox 22">
            <a:extLst>
              <a:ext uri="{FF2B5EF4-FFF2-40B4-BE49-F238E27FC236}">
                <a16:creationId xmlns:a16="http://schemas.microsoft.com/office/drawing/2014/main" id="{0B2115C6-5A40-6272-7AC2-382AF2C4401F}"/>
              </a:ext>
            </a:extLst>
          </p:cNvPr>
          <p:cNvSpPr txBox="1"/>
          <p:nvPr/>
        </p:nvSpPr>
        <p:spPr>
          <a:xfrm>
            <a:off x="861388" y="4748311"/>
            <a:ext cx="1181100" cy="307777"/>
          </a:xfrm>
          <a:prstGeom prst="rect">
            <a:avLst/>
          </a:prstGeom>
          <a:noFill/>
        </p:spPr>
        <p:txBody>
          <a:bodyPr wrap="square" rtlCol="0">
            <a:spAutoFit/>
          </a:bodyPr>
          <a:lstStyle/>
          <a:p>
            <a:r>
              <a:rPr lang="en-US" sz="1400" dirty="0"/>
              <a:t>Click Here</a:t>
            </a:r>
          </a:p>
        </p:txBody>
      </p:sp>
      <p:sp>
        <p:nvSpPr>
          <p:cNvPr id="24" name="TextBox 23">
            <a:extLst>
              <a:ext uri="{FF2B5EF4-FFF2-40B4-BE49-F238E27FC236}">
                <a16:creationId xmlns:a16="http://schemas.microsoft.com/office/drawing/2014/main" id="{2AEA70A9-D9B6-384B-C5CE-117352C8BC21}"/>
              </a:ext>
            </a:extLst>
          </p:cNvPr>
          <p:cNvSpPr txBox="1"/>
          <p:nvPr/>
        </p:nvSpPr>
        <p:spPr>
          <a:xfrm>
            <a:off x="1159838" y="4209533"/>
            <a:ext cx="584200" cy="369332"/>
          </a:xfrm>
          <a:prstGeom prst="rect">
            <a:avLst/>
          </a:prstGeom>
          <a:noFill/>
        </p:spPr>
        <p:txBody>
          <a:bodyPr wrap="square" rtlCol="0">
            <a:spAutoFit/>
          </a:bodyPr>
          <a:lstStyle/>
          <a:p>
            <a:r>
              <a:rPr lang="en-US" dirty="0"/>
              <a:t>OR</a:t>
            </a:r>
          </a:p>
        </p:txBody>
      </p:sp>
      <p:sp>
        <p:nvSpPr>
          <p:cNvPr id="2" name="Rectangle 1">
            <a:extLst>
              <a:ext uri="{FF2B5EF4-FFF2-40B4-BE49-F238E27FC236}">
                <a16:creationId xmlns:a16="http://schemas.microsoft.com/office/drawing/2014/main" id="{069D6E29-C5A9-B7D8-1D57-A792E09340EC}"/>
              </a:ext>
            </a:extLst>
          </p:cNvPr>
          <p:cNvSpPr/>
          <p:nvPr/>
        </p:nvSpPr>
        <p:spPr>
          <a:xfrm>
            <a:off x="990226" y="1670103"/>
            <a:ext cx="1181474" cy="285698"/>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99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DAEA43-5296-B3BF-C9B0-3C0453F42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17" y="830479"/>
            <a:ext cx="6468378" cy="2464050"/>
          </a:xfrm>
          <a:prstGeom prst="rect">
            <a:avLst/>
          </a:prstGeom>
        </p:spPr>
      </p:pic>
      <p:sp>
        <p:nvSpPr>
          <p:cNvPr id="10" name="TextBox 9">
            <a:extLst>
              <a:ext uri="{FF2B5EF4-FFF2-40B4-BE49-F238E27FC236}">
                <a16:creationId xmlns:a16="http://schemas.microsoft.com/office/drawing/2014/main" id="{EE55631E-1E00-1197-2F47-E1C1991F59DB}"/>
              </a:ext>
            </a:extLst>
          </p:cNvPr>
          <p:cNvSpPr txBox="1"/>
          <p:nvPr/>
        </p:nvSpPr>
        <p:spPr>
          <a:xfrm>
            <a:off x="2164976" y="349624"/>
            <a:ext cx="6232712" cy="369332"/>
          </a:xfrm>
          <a:prstGeom prst="rect">
            <a:avLst/>
          </a:prstGeom>
          <a:noFill/>
        </p:spPr>
        <p:txBody>
          <a:bodyPr wrap="square" rtlCol="0">
            <a:spAutoFit/>
          </a:bodyPr>
          <a:lstStyle/>
          <a:p>
            <a:r>
              <a:rPr lang="en-US" dirty="0"/>
              <a:t>3. Click on “Judgment Rounds” Tab</a:t>
            </a:r>
          </a:p>
        </p:txBody>
      </p:sp>
      <p:cxnSp>
        <p:nvCxnSpPr>
          <p:cNvPr id="12" name="Straight Arrow Connector 11">
            <a:extLst>
              <a:ext uri="{FF2B5EF4-FFF2-40B4-BE49-F238E27FC236}">
                <a16:creationId xmlns:a16="http://schemas.microsoft.com/office/drawing/2014/main" id="{084F4255-1CC2-9DA6-C75B-5B74587E6146}"/>
              </a:ext>
            </a:extLst>
          </p:cNvPr>
          <p:cNvCxnSpPr>
            <a:cxnSpLocks/>
          </p:cNvCxnSpPr>
          <p:nvPr/>
        </p:nvCxnSpPr>
        <p:spPr>
          <a:xfrm flipH="1">
            <a:off x="4262718" y="665629"/>
            <a:ext cx="87406" cy="10996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id="{EF381A1E-F504-740F-B2CA-27C9F3629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976" y="3689182"/>
            <a:ext cx="7325747" cy="2400635"/>
          </a:xfrm>
          <a:prstGeom prst="rect">
            <a:avLst/>
          </a:prstGeom>
        </p:spPr>
      </p:pic>
      <p:sp>
        <p:nvSpPr>
          <p:cNvPr id="17" name="TextBox 16">
            <a:extLst>
              <a:ext uri="{FF2B5EF4-FFF2-40B4-BE49-F238E27FC236}">
                <a16:creationId xmlns:a16="http://schemas.microsoft.com/office/drawing/2014/main" id="{4768E89E-FA84-5557-0BA1-4507AB533BDA}"/>
              </a:ext>
            </a:extLst>
          </p:cNvPr>
          <p:cNvSpPr txBox="1"/>
          <p:nvPr/>
        </p:nvSpPr>
        <p:spPr>
          <a:xfrm>
            <a:off x="831850" y="3102318"/>
            <a:ext cx="8439150" cy="584775"/>
          </a:xfrm>
          <a:prstGeom prst="rect">
            <a:avLst/>
          </a:prstGeom>
          <a:noFill/>
        </p:spPr>
        <p:txBody>
          <a:bodyPr wrap="square">
            <a:spAutoFit/>
          </a:bodyPr>
          <a:lstStyle/>
          <a:p>
            <a:r>
              <a:rPr lang="en-US" sz="1600" dirty="0"/>
              <a:t>4. Click on the Check box next to </a:t>
            </a:r>
            <a:r>
              <a:rPr lang="en-US" sz="1600" b="1" u="sng" dirty="0"/>
              <a:t>EACH</a:t>
            </a:r>
            <a:r>
              <a:rPr lang="en-US" sz="1600" dirty="0"/>
              <a:t> student you want to promote to District. The</a:t>
            </a:r>
          </a:p>
          <a:p>
            <a:r>
              <a:rPr lang="en-US" sz="1600" dirty="0"/>
              <a:t>    box will turn purple once selected. 15:1 Ratio applies. One winner for every 15 entries</a:t>
            </a:r>
          </a:p>
        </p:txBody>
      </p:sp>
      <p:cxnSp>
        <p:nvCxnSpPr>
          <p:cNvPr id="23" name="Straight Arrow Connector 22">
            <a:extLst>
              <a:ext uri="{FF2B5EF4-FFF2-40B4-BE49-F238E27FC236}">
                <a16:creationId xmlns:a16="http://schemas.microsoft.com/office/drawing/2014/main" id="{E91A4F4D-00F8-B797-913D-C9AE66B54D84}"/>
              </a:ext>
            </a:extLst>
          </p:cNvPr>
          <p:cNvCxnSpPr>
            <a:cxnSpLocks/>
          </p:cNvCxnSpPr>
          <p:nvPr/>
        </p:nvCxnSpPr>
        <p:spPr>
          <a:xfrm flipH="1">
            <a:off x="1593492" y="3394705"/>
            <a:ext cx="838558" cy="14278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2871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C47B2-D25F-87ED-47A9-A08141A09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760" y="952666"/>
            <a:ext cx="7318878" cy="2343477"/>
          </a:xfrm>
          <a:prstGeom prst="rect">
            <a:avLst/>
          </a:prstGeom>
        </p:spPr>
      </p:pic>
      <p:sp>
        <p:nvSpPr>
          <p:cNvPr id="6" name="TextBox 5">
            <a:extLst>
              <a:ext uri="{FF2B5EF4-FFF2-40B4-BE49-F238E27FC236}">
                <a16:creationId xmlns:a16="http://schemas.microsoft.com/office/drawing/2014/main" id="{5839F809-45BE-31AF-D996-400F21349391}"/>
              </a:ext>
            </a:extLst>
          </p:cNvPr>
          <p:cNvSpPr txBox="1"/>
          <p:nvPr/>
        </p:nvSpPr>
        <p:spPr>
          <a:xfrm>
            <a:off x="1497832" y="491280"/>
            <a:ext cx="7062733" cy="369332"/>
          </a:xfrm>
          <a:prstGeom prst="rect">
            <a:avLst/>
          </a:prstGeom>
          <a:noFill/>
        </p:spPr>
        <p:txBody>
          <a:bodyPr wrap="square" rtlCol="0">
            <a:spAutoFit/>
          </a:bodyPr>
          <a:lstStyle/>
          <a:p>
            <a:r>
              <a:rPr lang="en-US" dirty="0"/>
              <a:t>5. After Selecting the Student(s). Click on “Bulk Action” Button.</a:t>
            </a:r>
          </a:p>
        </p:txBody>
      </p:sp>
      <p:cxnSp>
        <p:nvCxnSpPr>
          <p:cNvPr id="8" name="Straight Arrow Connector 7">
            <a:extLst>
              <a:ext uri="{FF2B5EF4-FFF2-40B4-BE49-F238E27FC236}">
                <a16:creationId xmlns:a16="http://schemas.microsoft.com/office/drawing/2014/main" id="{FBA8F902-8EBA-26A4-187A-2ED442559B7B}"/>
              </a:ext>
            </a:extLst>
          </p:cNvPr>
          <p:cNvCxnSpPr>
            <a:cxnSpLocks/>
          </p:cNvCxnSpPr>
          <p:nvPr/>
        </p:nvCxnSpPr>
        <p:spPr>
          <a:xfrm>
            <a:off x="6477000" y="786228"/>
            <a:ext cx="457200" cy="373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 name="Picture 9">
            <a:extLst>
              <a:ext uri="{FF2B5EF4-FFF2-40B4-BE49-F238E27FC236}">
                <a16:creationId xmlns:a16="http://schemas.microsoft.com/office/drawing/2014/main" id="{0BA9E43E-34D5-C495-1698-30C9E9617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721" y="3857459"/>
            <a:ext cx="7220958" cy="2381582"/>
          </a:xfrm>
          <a:prstGeom prst="rect">
            <a:avLst/>
          </a:prstGeom>
        </p:spPr>
      </p:pic>
      <p:sp>
        <p:nvSpPr>
          <p:cNvPr id="11" name="TextBox 10">
            <a:extLst>
              <a:ext uri="{FF2B5EF4-FFF2-40B4-BE49-F238E27FC236}">
                <a16:creationId xmlns:a16="http://schemas.microsoft.com/office/drawing/2014/main" id="{5E6B1AAF-C47A-A153-BB44-FAF002A3EDDA}"/>
              </a:ext>
            </a:extLst>
          </p:cNvPr>
          <p:cNvSpPr txBox="1"/>
          <p:nvPr/>
        </p:nvSpPr>
        <p:spPr>
          <a:xfrm>
            <a:off x="2044701" y="3429000"/>
            <a:ext cx="2717800" cy="368300"/>
          </a:xfrm>
          <a:prstGeom prst="rect">
            <a:avLst/>
          </a:prstGeom>
          <a:noFill/>
        </p:spPr>
        <p:txBody>
          <a:bodyPr wrap="square" rtlCol="0">
            <a:spAutoFit/>
          </a:bodyPr>
          <a:lstStyle/>
          <a:p>
            <a:r>
              <a:rPr lang="en-US" dirty="0"/>
              <a:t>6. CLICK PROMOTE</a:t>
            </a:r>
          </a:p>
        </p:txBody>
      </p:sp>
      <p:cxnSp>
        <p:nvCxnSpPr>
          <p:cNvPr id="13" name="Straight Arrow Connector 12">
            <a:extLst>
              <a:ext uri="{FF2B5EF4-FFF2-40B4-BE49-F238E27FC236}">
                <a16:creationId xmlns:a16="http://schemas.microsoft.com/office/drawing/2014/main" id="{79170645-E3C7-AE63-5C98-98EB50CE2214}"/>
              </a:ext>
            </a:extLst>
          </p:cNvPr>
          <p:cNvCxnSpPr/>
          <p:nvPr/>
        </p:nvCxnSpPr>
        <p:spPr>
          <a:xfrm>
            <a:off x="4222750" y="3702050"/>
            <a:ext cx="2416735" cy="1397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494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4F718-2766-22DB-17D8-71CB97982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440" y="430305"/>
            <a:ext cx="4592654" cy="6131859"/>
          </a:xfrm>
          <a:prstGeom prst="rect">
            <a:avLst/>
          </a:prstGeom>
        </p:spPr>
      </p:pic>
      <p:sp>
        <p:nvSpPr>
          <p:cNvPr id="8" name="TextBox 7">
            <a:extLst>
              <a:ext uri="{FF2B5EF4-FFF2-40B4-BE49-F238E27FC236}">
                <a16:creationId xmlns:a16="http://schemas.microsoft.com/office/drawing/2014/main" id="{D87FF1F6-C1F1-C144-47DD-171D3966BF97}"/>
              </a:ext>
            </a:extLst>
          </p:cNvPr>
          <p:cNvSpPr txBox="1"/>
          <p:nvPr/>
        </p:nvSpPr>
        <p:spPr>
          <a:xfrm>
            <a:off x="892362" y="1936003"/>
            <a:ext cx="2958353" cy="646331"/>
          </a:xfrm>
          <a:prstGeom prst="rect">
            <a:avLst/>
          </a:prstGeom>
          <a:noFill/>
        </p:spPr>
        <p:txBody>
          <a:bodyPr wrap="square" rtlCol="0">
            <a:spAutoFit/>
          </a:bodyPr>
          <a:lstStyle/>
          <a:p>
            <a:r>
              <a:rPr lang="en-US" dirty="0"/>
              <a:t>7. CAREFULLY FILL IN</a:t>
            </a:r>
          </a:p>
          <a:p>
            <a:r>
              <a:rPr lang="en-US" dirty="0"/>
              <a:t>    CERTIFICATION DETAILS</a:t>
            </a:r>
          </a:p>
        </p:txBody>
      </p:sp>
    </p:spTree>
    <p:extLst>
      <p:ext uri="{BB962C8B-B14F-4D97-AF65-F5344CB8AC3E}">
        <p14:creationId xmlns:p14="http://schemas.microsoft.com/office/powerpoint/2010/main" val="198325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F45C98-CD96-7704-FD45-0CD3AD34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310" y="1117372"/>
            <a:ext cx="5605074" cy="1678216"/>
          </a:xfrm>
          <a:prstGeom prst="rect">
            <a:avLst/>
          </a:prstGeom>
        </p:spPr>
      </p:pic>
      <p:sp>
        <p:nvSpPr>
          <p:cNvPr id="8" name="TextBox 7">
            <a:extLst>
              <a:ext uri="{FF2B5EF4-FFF2-40B4-BE49-F238E27FC236}">
                <a16:creationId xmlns:a16="http://schemas.microsoft.com/office/drawing/2014/main" id="{5D66AC25-5C3F-0040-A2F3-72D33AC0091E}"/>
              </a:ext>
            </a:extLst>
          </p:cNvPr>
          <p:cNvSpPr txBox="1"/>
          <p:nvPr/>
        </p:nvSpPr>
        <p:spPr>
          <a:xfrm>
            <a:off x="2655794" y="692524"/>
            <a:ext cx="5580530" cy="369332"/>
          </a:xfrm>
          <a:prstGeom prst="rect">
            <a:avLst/>
          </a:prstGeom>
          <a:noFill/>
        </p:spPr>
        <p:txBody>
          <a:bodyPr wrap="square" rtlCol="0">
            <a:spAutoFit/>
          </a:bodyPr>
          <a:lstStyle/>
          <a:p>
            <a:r>
              <a:rPr lang="en-US" dirty="0"/>
              <a:t>8. Click “Promote” to Submit to District</a:t>
            </a:r>
          </a:p>
        </p:txBody>
      </p:sp>
      <p:cxnSp>
        <p:nvCxnSpPr>
          <p:cNvPr id="10" name="Straight Arrow Connector 9">
            <a:extLst>
              <a:ext uri="{FF2B5EF4-FFF2-40B4-BE49-F238E27FC236}">
                <a16:creationId xmlns:a16="http://schemas.microsoft.com/office/drawing/2014/main" id="{61E309F2-EEC2-8777-561A-C139E8DE8FE5}"/>
              </a:ext>
            </a:extLst>
          </p:cNvPr>
          <p:cNvCxnSpPr>
            <a:cxnSpLocks/>
          </p:cNvCxnSpPr>
          <p:nvPr/>
        </p:nvCxnSpPr>
        <p:spPr>
          <a:xfrm>
            <a:off x="4248150" y="1009650"/>
            <a:ext cx="2025650" cy="12382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4" name="Picture 13">
            <a:extLst>
              <a:ext uri="{FF2B5EF4-FFF2-40B4-BE49-F238E27FC236}">
                <a16:creationId xmlns:a16="http://schemas.microsoft.com/office/drawing/2014/main" id="{55921B8F-638C-352A-BE05-C5B0E580A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395" y="3878481"/>
            <a:ext cx="6658904" cy="2343477"/>
          </a:xfrm>
          <a:prstGeom prst="rect">
            <a:avLst/>
          </a:prstGeom>
        </p:spPr>
      </p:pic>
      <p:cxnSp>
        <p:nvCxnSpPr>
          <p:cNvPr id="19" name="Straight Arrow Connector 18">
            <a:extLst>
              <a:ext uri="{FF2B5EF4-FFF2-40B4-BE49-F238E27FC236}">
                <a16:creationId xmlns:a16="http://schemas.microsoft.com/office/drawing/2014/main" id="{38C6AE71-9553-F713-CA55-E7542194938E}"/>
              </a:ext>
            </a:extLst>
          </p:cNvPr>
          <p:cNvCxnSpPr>
            <a:cxnSpLocks/>
          </p:cNvCxnSpPr>
          <p:nvPr/>
        </p:nvCxnSpPr>
        <p:spPr>
          <a:xfrm flipH="1">
            <a:off x="6375400" y="3549650"/>
            <a:ext cx="615950" cy="14160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F9F40F7A-E1CB-EF0E-8898-B5A1268C9699}"/>
              </a:ext>
            </a:extLst>
          </p:cNvPr>
          <p:cNvSpPr txBox="1"/>
          <p:nvPr/>
        </p:nvSpPr>
        <p:spPr>
          <a:xfrm>
            <a:off x="1466850" y="3232150"/>
            <a:ext cx="7588250" cy="646331"/>
          </a:xfrm>
          <a:prstGeom prst="rect">
            <a:avLst/>
          </a:prstGeom>
          <a:noFill/>
        </p:spPr>
        <p:txBody>
          <a:bodyPr wrap="square" rtlCol="0">
            <a:spAutoFit/>
          </a:bodyPr>
          <a:lstStyle/>
          <a:p>
            <a:r>
              <a:rPr lang="en-US" dirty="0"/>
              <a:t>9. The Student’s Judgment Status will change to “Awarded” confirming the application process has been selected and promoted successfully.</a:t>
            </a:r>
          </a:p>
        </p:txBody>
      </p:sp>
    </p:spTree>
    <p:extLst>
      <p:ext uri="{BB962C8B-B14F-4D97-AF65-F5344CB8AC3E}">
        <p14:creationId xmlns:p14="http://schemas.microsoft.com/office/powerpoint/2010/main" val="388025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BDE4-6223-22B5-09B9-DEBAA1397AE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D298A9F-082E-4FFB-0873-2733F76B6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88" y="1096247"/>
            <a:ext cx="1577420" cy="2478803"/>
          </a:xfrm>
          <a:prstGeom prst="rect">
            <a:avLst/>
          </a:prstGeom>
        </p:spPr>
      </p:pic>
      <p:sp>
        <p:nvSpPr>
          <p:cNvPr id="13" name="TextBox 12">
            <a:extLst>
              <a:ext uri="{FF2B5EF4-FFF2-40B4-BE49-F238E27FC236}">
                <a16:creationId xmlns:a16="http://schemas.microsoft.com/office/drawing/2014/main" id="{EE6954BD-A6FF-092E-0D8C-740ACEF8BD50}"/>
              </a:ext>
            </a:extLst>
          </p:cNvPr>
          <p:cNvSpPr txBox="1"/>
          <p:nvPr/>
        </p:nvSpPr>
        <p:spPr>
          <a:xfrm>
            <a:off x="3462618" y="588139"/>
            <a:ext cx="3683374" cy="461665"/>
          </a:xfrm>
          <a:prstGeom prst="rect">
            <a:avLst/>
          </a:prstGeom>
          <a:noFill/>
        </p:spPr>
        <p:txBody>
          <a:bodyPr wrap="square">
            <a:spAutoFit/>
          </a:bodyPr>
          <a:lstStyle/>
          <a:p>
            <a:r>
              <a:rPr lang="en-US" sz="2400" b="1" dirty="0">
                <a:solidFill>
                  <a:srgbClr val="387895"/>
                </a:solidFill>
              </a:rPr>
              <a:t>HOW TO ADD JUDGES</a:t>
            </a:r>
            <a:endParaRPr lang="en-US" sz="2400" dirty="0">
              <a:solidFill>
                <a:srgbClr val="387895"/>
              </a:solidFill>
            </a:endParaRPr>
          </a:p>
        </p:txBody>
      </p:sp>
      <p:pic>
        <p:nvPicPr>
          <p:cNvPr id="15" name="Picture 14">
            <a:extLst>
              <a:ext uri="{FF2B5EF4-FFF2-40B4-BE49-F238E27FC236}">
                <a16:creationId xmlns:a16="http://schemas.microsoft.com/office/drawing/2014/main" id="{D5587999-395E-F9AD-E8FD-E69BEB2F8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337" y="3265768"/>
            <a:ext cx="6296543" cy="2448364"/>
          </a:xfrm>
          <a:prstGeom prst="rect">
            <a:avLst/>
          </a:prstGeom>
        </p:spPr>
      </p:pic>
      <p:sp>
        <p:nvSpPr>
          <p:cNvPr id="16" name="TextBox 15">
            <a:extLst>
              <a:ext uri="{FF2B5EF4-FFF2-40B4-BE49-F238E27FC236}">
                <a16:creationId xmlns:a16="http://schemas.microsoft.com/office/drawing/2014/main" id="{6E49247C-04F0-BB50-6B18-156D89FBF14C}"/>
              </a:ext>
            </a:extLst>
          </p:cNvPr>
          <p:cNvSpPr txBox="1"/>
          <p:nvPr/>
        </p:nvSpPr>
        <p:spPr>
          <a:xfrm>
            <a:off x="2965076" y="1344706"/>
            <a:ext cx="6434418" cy="1200329"/>
          </a:xfrm>
          <a:prstGeom prst="rect">
            <a:avLst/>
          </a:prstGeom>
          <a:noFill/>
        </p:spPr>
        <p:txBody>
          <a:bodyPr wrap="square" rtlCol="0">
            <a:spAutoFit/>
          </a:bodyPr>
          <a:lstStyle/>
          <a:p>
            <a:pPr marL="342900" indent="-342900">
              <a:buAutoNum type="arabicPeriod"/>
            </a:pPr>
            <a:r>
              <a:rPr lang="en-US" dirty="0"/>
              <a:t>CLICK ON SCOLARSHIPS TAB</a:t>
            </a:r>
          </a:p>
          <a:p>
            <a:endParaRPr lang="en-US" dirty="0"/>
          </a:p>
          <a:p>
            <a:pPr marL="342900" indent="-342900">
              <a:buAutoNum type="arabicPeriod" startAt="2"/>
            </a:pPr>
            <a:r>
              <a:rPr lang="en-US" dirty="0"/>
              <a:t>CLICK EITHER PATRIOTS PEN OR VOICE OF DEMOCRACY TO</a:t>
            </a:r>
          </a:p>
          <a:p>
            <a:r>
              <a:rPr lang="en-US" dirty="0"/>
              <a:t>     OPEN IT.</a:t>
            </a:r>
          </a:p>
        </p:txBody>
      </p:sp>
      <p:cxnSp>
        <p:nvCxnSpPr>
          <p:cNvPr id="18" name="Straight Arrow Connector 17">
            <a:extLst>
              <a:ext uri="{FF2B5EF4-FFF2-40B4-BE49-F238E27FC236}">
                <a16:creationId xmlns:a16="http://schemas.microsoft.com/office/drawing/2014/main" id="{E6A6528A-B7F6-DC24-D351-C60F0719976A}"/>
              </a:ext>
            </a:extLst>
          </p:cNvPr>
          <p:cNvCxnSpPr/>
          <p:nvPr/>
        </p:nvCxnSpPr>
        <p:spPr>
          <a:xfrm flipH="1">
            <a:off x="1976718" y="1627094"/>
            <a:ext cx="1485900" cy="10488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17C73CAC-3208-A5B6-226E-60CC7EB08FDE}"/>
              </a:ext>
            </a:extLst>
          </p:cNvPr>
          <p:cNvCxnSpPr/>
          <p:nvPr/>
        </p:nvCxnSpPr>
        <p:spPr>
          <a:xfrm>
            <a:off x="1878698" y="3886200"/>
            <a:ext cx="99150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25EFF402-48E4-33B0-2563-9A95393BCF5D}"/>
              </a:ext>
            </a:extLst>
          </p:cNvPr>
          <p:cNvCxnSpPr/>
          <p:nvPr/>
        </p:nvCxnSpPr>
        <p:spPr>
          <a:xfrm>
            <a:off x="1878698" y="4902200"/>
            <a:ext cx="99150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7F0E1013-B307-E450-6E41-19E844693DE1}"/>
              </a:ext>
            </a:extLst>
          </p:cNvPr>
          <p:cNvSpPr txBox="1"/>
          <p:nvPr/>
        </p:nvSpPr>
        <p:spPr>
          <a:xfrm>
            <a:off x="861388" y="3732311"/>
            <a:ext cx="1181100" cy="307777"/>
          </a:xfrm>
          <a:prstGeom prst="rect">
            <a:avLst/>
          </a:prstGeom>
          <a:noFill/>
        </p:spPr>
        <p:txBody>
          <a:bodyPr wrap="square" rtlCol="0">
            <a:spAutoFit/>
          </a:bodyPr>
          <a:lstStyle/>
          <a:p>
            <a:r>
              <a:rPr lang="en-US" sz="1400" dirty="0"/>
              <a:t>Click Here</a:t>
            </a:r>
          </a:p>
        </p:txBody>
      </p:sp>
      <p:sp>
        <p:nvSpPr>
          <p:cNvPr id="23" name="TextBox 22">
            <a:extLst>
              <a:ext uri="{FF2B5EF4-FFF2-40B4-BE49-F238E27FC236}">
                <a16:creationId xmlns:a16="http://schemas.microsoft.com/office/drawing/2014/main" id="{E009417C-F795-0BAD-15DA-AD4A664DFED2}"/>
              </a:ext>
            </a:extLst>
          </p:cNvPr>
          <p:cNvSpPr txBox="1"/>
          <p:nvPr/>
        </p:nvSpPr>
        <p:spPr>
          <a:xfrm>
            <a:off x="861388" y="4748311"/>
            <a:ext cx="1181100" cy="307777"/>
          </a:xfrm>
          <a:prstGeom prst="rect">
            <a:avLst/>
          </a:prstGeom>
          <a:noFill/>
        </p:spPr>
        <p:txBody>
          <a:bodyPr wrap="square" rtlCol="0">
            <a:spAutoFit/>
          </a:bodyPr>
          <a:lstStyle/>
          <a:p>
            <a:r>
              <a:rPr lang="en-US" sz="1400" dirty="0"/>
              <a:t>Click Here</a:t>
            </a:r>
          </a:p>
        </p:txBody>
      </p:sp>
      <p:sp>
        <p:nvSpPr>
          <p:cNvPr id="24" name="TextBox 23">
            <a:extLst>
              <a:ext uri="{FF2B5EF4-FFF2-40B4-BE49-F238E27FC236}">
                <a16:creationId xmlns:a16="http://schemas.microsoft.com/office/drawing/2014/main" id="{5C6C0859-08A9-A308-0744-6BA77343AACA}"/>
              </a:ext>
            </a:extLst>
          </p:cNvPr>
          <p:cNvSpPr txBox="1"/>
          <p:nvPr/>
        </p:nvSpPr>
        <p:spPr>
          <a:xfrm>
            <a:off x="1159838" y="4209533"/>
            <a:ext cx="584200" cy="369332"/>
          </a:xfrm>
          <a:prstGeom prst="rect">
            <a:avLst/>
          </a:prstGeom>
          <a:noFill/>
        </p:spPr>
        <p:txBody>
          <a:bodyPr wrap="square" rtlCol="0">
            <a:spAutoFit/>
          </a:bodyPr>
          <a:lstStyle/>
          <a:p>
            <a:r>
              <a:rPr lang="en-US" dirty="0"/>
              <a:t>OR</a:t>
            </a:r>
          </a:p>
        </p:txBody>
      </p:sp>
      <p:sp>
        <p:nvSpPr>
          <p:cNvPr id="2" name="Rectangle 1">
            <a:extLst>
              <a:ext uri="{FF2B5EF4-FFF2-40B4-BE49-F238E27FC236}">
                <a16:creationId xmlns:a16="http://schemas.microsoft.com/office/drawing/2014/main" id="{BEA444CE-449A-194E-F952-0C71678B7628}"/>
              </a:ext>
            </a:extLst>
          </p:cNvPr>
          <p:cNvSpPr/>
          <p:nvPr/>
        </p:nvSpPr>
        <p:spPr>
          <a:xfrm>
            <a:off x="945432" y="1688353"/>
            <a:ext cx="1346918" cy="286497"/>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11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B2E94-F18B-74CA-4A71-0798738354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BE56A8-F111-08E4-AB11-A2EC720C0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41" y="1152948"/>
            <a:ext cx="6186178" cy="2383627"/>
          </a:xfrm>
          <a:prstGeom prst="rect">
            <a:avLst/>
          </a:prstGeom>
        </p:spPr>
      </p:pic>
      <p:sp>
        <p:nvSpPr>
          <p:cNvPr id="4" name="TextBox 3">
            <a:extLst>
              <a:ext uri="{FF2B5EF4-FFF2-40B4-BE49-F238E27FC236}">
                <a16:creationId xmlns:a16="http://schemas.microsoft.com/office/drawing/2014/main" id="{D2EC1B24-4CAF-06E0-A358-15D74E213904}"/>
              </a:ext>
            </a:extLst>
          </p:cNvPr>
          <p:cNvSpPr txBox="1"/>
          <p:nvPr/>
        </p:nvSpPr>
        <p:spPr>
          <a:xfrm>
            <a:off x="2212041" y="652182"/>
            <a:ext cx="6232711" cy="369332"/>
          </a:xfrm>
          <a:prstGeom prst="rect">
            <a:avLst/>
          </a:prstGeom>
          <a:noFill/>
        </p:spPr>
        <p:txBody>
          <a:bodyPr wrap="square" rtlCol="0">
            <a:spAutoFit/>
          </a:bodyPr>
          <a:lstStyle/>
          <a:p>
            <a:r>
              <a:rPr lang="en-US" dirty="0"/>
              <a:t>3. Click on “JUDGES” Tab</a:t>
            </a:r>
          </a:p>
        </p:txBody>
      </p:sp>
      <p:cxnSp>
        <p:nvCxnSpPr>
          <p:cNvPr id="6" name="Straight Arrow Connector 5">
            <a:extLst>
              <a:ext uri="{FF2B5EF4-FFF2-40B4-BE49-F238E27FC236}">
                <a16:creationId xmlns:a16="http://schemas.microsoft.com/office/drawing/2014/main" id="{9306C529-A942-5BF4-EF68-F930B4A5EFB6}"/>
              </a:ext>
            </a:extLst>
          </p:cNvPr>
          <p:cNvCxnSpPr/>
          <p:nvPr/>
        </p:nvCxnSpPr>
        <p:spPr>
          <a:xfrm>
            <a:off x="3933265" y="968188"/>
            <a:ext cx="107576" cy="8337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 name="Picture 9">
            <a:extLst>
              <a:ext uri="{FF2B5EF4-FFF2-40B4-BE49-F238E27FC236}">
                <a16:creationId xmlns:a16="http://schemas.microsoft.com/office/drawing/2014/main" id="{10501239-4815-FF29-5F1C-364BEC83A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02" y="4038467"/>
            <a:ext cx="4629796" cy="1905266"/>
          </a:xfrm>
          <a:prstGeom prst="rect">
            <a:avLst/>
          </a:prstGeom>
        </p:spPr>
      </p:pic>
      <p:sp>
        <p:nvSpPr>
          <p:cNvPr id="11" name="TextBox 10">
            <a:extLst>
              <a:ext uri="{FF2B5EF4-FFF2-40B4-BE49-F238E27FC236}">
                <a16:creationId xmlns:a16="http://schemas.microsoft.com/office/drawing/2014/main" id="{C73E7181-CD57-F787-A36A-3B9E442E6E3F}"/>
              </a:ext>
            </a:extLst>
          </p:cNvPr>
          <p:cNvSpPr txBox="1"/>
          <p:nvPr/>
        </p:nvSpPr>
        <p:spPr>
          <a:xfrm>
            <a:off x="2256491" y="3669135"/>
            <a:ext cx="6232711" cy="369332"/>
          </a:xfrm>
          <a:prstGeom prst="rect">
            <a:avLst/>
          </a:prstGeom>
          <a:noFill/>
        </p:spPr>
        <p:txBody>
          <a:bodyPr wrap="square" rtlCol="0">
            <a:spAutoFit/>
          </a:bodyPr>
          <a:lstStyle/>
          <a:p>
            <a:r>
              <a:rPr lang="en-US" dirty="0"/>
              <a:t>4. Click on “Add Judge” Button</a:t>
            </a:r>
          </a:p>
        </p:txBody>
      </p:sp>
      <p:cxnSp>
        <p:nvCxnSpPr>
          <p:cNvPr id="13" name="Straight Arrow Connector 12">
            <a:extLst>
              <a:ext uri="{FF2B5EF4-FFF2-40B4-BE49-F238E27FC236}">
                <a16:creationId xmlns:a16="http://schemas.microsoft.com/office/drawing/2014/main" id="{66F86950-7A27-820E-FC5D-60B1927B6652}"/>
              </a:ext>
            </a:extLst>
          </p:cNvPr>
          <p:cNvCxnSpPr/>
          <p:nvPr/>
        </p:nvCxnSpPr>
        <p:spPr>
          <a:xfrm>
            <a:off x="4222750" y="3981450"/>
            <a:ext cx="2324100" cy="8953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2394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BDB46D-079E-E75A-D7CD-C05DCE160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504" y="2232799"/>
            <a:ext cx="6573167" cy="3629532"/>
          </a:xfrm>
          <a:prstGeom prst="rect">
            <a:avLst/>
          </a:prstGeom>
        </p:spPr>
      </p:pic>
      <p:sp>
        <p:nvSpPr>
          <p:cNvPr id="6" name="TextBox 5">
            <a:extLst>
              <a:ext uri="{FF2B5EF4-FFF2-40B4-BE49-F238E27FC236}">
                <a16:creationId xmlns:a16="http://schemas.microsoft.com/office/drawing/2014/main" id="{46FBB0A8-8947-285D-7A4B-CD2EB369D4A3}"/>
              </a:ext>
            </a:extLst>
          </p:cNvPr>
          <p:cNvSpPr txBox="1"/>
          <p:nvPr/>
        </p:nvSpPr>
        <p:spPr>
          <a:xfrm>
            <a:off x="1768287" y="672503"/>
            <a:ext cx="7563971" cy="646331"/>
          </a:xfrm>
          <a:prstGeom prst="rect">
            <a:avLst/>
          </a:prstGeom>
          <a:noFill/>
        </p:spPr>
        <p:txBody>
          <a:bodyPr wrap="square" rtlCol="0">
            <a:spAutoFit/>
          </a:bodyPr>
          <a:lstStyle/>
          <a:p>
            <a:r>
              <a:rPr lang="en-US" dirty="0"/>
              <a:t>5. Carefully fill in the information. Make sure email address is spelled</a:t>
            </a:r>
          </a:p>
          <a:p>
            <a:r>
              <a:rPr lang="en-US" dirty="0"/>
              <a:t>    correctly or the Judge will not receive the invite to be a Judge. </a:t>
            </a:r>
          </a:p>
        </p:txBody>
      </p:sp>
      <p:cxnSp>
        <p:nvCxnSpPr>
          <p:cNvPr id="9" name="Straight Arrow Connector 8">
            <a:extLst>
              <a:ext uri="{FF2B5EF4-FFF2-40B4-BE49-F238E27FC236}">
                <a16:creationId xmlns:a16="http://schemas.microsoft.com/office/drawing/2014/main" id="{A32ED161-47E5-FB68-9CBF-5E5DB30FD722}"/>
              </a:ext>
            </a:extLst>
          </p:cNvPr>
          <p:cNvCxnSpPr/>
          <p:nvPr/>
        </p:nvCxnSpPr>
        <p:spPr>
          <a:xfrm flipH="1">
            <a:off x="2386853" y="1848971"/>
            <a:ext cx="1687606" cy="29247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A11B08CF-0C1E-6FA0-3EEB-34B5C57956DC}"/>
              </a:ext>
            </a:extLst>
          </p:cNvPr>
          <p:cNvSpPr txBox="1"/>
          <p:nvPr/>
        </p:nvSpPr>
        <p:spPr>
          <a:xfrm>
            <a:off x="1768287" y="1580029"/>
            <a:ext cx="7336390" cy="646331"/>
          </a:xfrm>
          <a:prstGeom prst="rect">
            <a:avLst/>
          </a:prstGeom>
          <a:noFill/>
        </p:spPr>
        <p:txBody>
          <a:bodyPr wrap="square" rtlCol="0">
            <a:spAutoFit/>
          </a:bodyPr>
          <a:lstStyle/>
          <a:p>
            <a:r>
              <a:rPr lang="en-US" dirty="0"/>
              <a:t>6. Please select </a:t>
            </a:r>
            <a:r>
              <a:rPr lang="en-US" u="sng" dirty="0"/>
              <a:t>“Yes” or “No” </a:t>
            </a:r>
            <a:r>
              <a:rPr lang="en-US" dirty="0"/>
              <a:t>if the person is comfortable with</a:t>
            </a:r>
          </a:p>
          <a:p>
            <a:r>
              <a:rPr lang="en-US" dirty="0"/>
              <a:t>    technology. Best to know this before assigning them to be a judge.</a:t>
            </a:r>
          </a:p>
        </p:txBody>
      </p:sp>
    </p:spTree>
    <p:extLst>
      <p:ext uri="{BB962C8B-B14F-4D97-AF65-F5344CB8AC3E}">
        <p14:creationId xmlns:p14="http://schemas.microsoft.com/office/powerpoint/2010/main" val="333065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772ED9-59E6-6884-97C0-56738F30D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064" y="2349398"/>
            <a:ext cx="5701553" cy="3029426"/>
          </a:xfrm>
          <a:prstGeom prst="rect">
            <a:avLst/>
          </a:prstGeom>
        </p:spPr>
      </p:pic>
      <p:sp>
        <p:nvSpPr>
          <p:cNvPr id="6" name="TextBox 5">
            <a:extLst>
              <a:ext uri="{FF2B5EF4-FFF2-40B4-BE49-F238E27FC236}">
                <a16:creationId xmlns:a16="http://schemas.microsoft.com/office/drawing/2014/main" id="{1939A730-BFC1-09EE-1D08-F552CBBD28C5}"/>
              </a:ext>
            </a:extLst>
          </p:cNvPr>
          <p:cNvSpPr txBox="1"/>
          <p:nvPr/>
        </p:nvSpPr>
        <p:spPr>
          <a:xfrm>
            <a:off x="2084293" y="1216959"/>
            <a:ext cx="6199094" cy="646331"/>
          </a:xfrm>
          <a:prstGeom prst="rect">
            <a:avLst/>
          </a:prstGeom>
          <a:noFill/>
        </p:spPr>
        <p:txBody>
          <a:bodyPr wrap="square" rtlCol="0">
            <a:spAutoFit/>
          </a:bodyPr>
          <a:lstStyle/>
          <a:p>
            <a:r>
              <a:rPr lang="en-US" dirty="0"/>
              <a:t>7. Once you have completed the form, the “Add Judge”</a:t>
            </a:r>
          </a:p>
          <a:p>
            <a:r>
              <a:rPr lang="en-US" dirty="0"/>
              <a:t>    button will turn blue. Click on “Add Judge”</a:t>
            </a:r>
          </a:p>
        </p:txBody>
      </p:sp>
      <p:cxnSp>
        <p:nvCxnSpPr>
          <p:cNvPr id="8" name="Straight Arrow Connector 7">
            <a:extLst>
              <a:ext uri="{FF2B5EF4-FFF2-40B4-BE49-F238E27FC236}">
                <a16:creationId xmlns:a16="http://schemas.microsoft.com/office/drawing/2014/main" id="{01169190-38B0-4FFF-8AB7-855CA0F03908}"/>
              </a:ext>
            </a:extLst>
          </p:cNvPr>
          <p:cNvCxnSpPr>
            <a:cxnSpLocks/>
          </p:cNvCxnSpPr>
          <p:nvPr/>
        </p:nvCxnSpPr>
        <p:spPr>
          <a:xfrm>
            <a:off x="6165850" y="1784350"/>
            <a:ext cx="1061944" cy="30565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752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A61727-6F4E-362F-42AD-BCE41CCA1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1943100"/>
            <a:ext cx="5702606" cy="2971800"/>
          </a:xfrm>
          <a:prstGeom prst="rect">
            <a:avLst/>
          </a:prstGeom>
        </p:spPr>
      </p:pic>
      <p:cxnSp>
        <p:nvCxnSpPr>
          <p:cNvPr id="14" name="Straight Arrow Connector 13">
            <a:extLst>
              <a:ext uri="{FF2B5EF4-FFF2-40B4-BE49-F238E27FC236}">
                <a16:creationId xmlns:a16="http://schemas.microsoft.com/office/drawing/2014/main" id="{8D52DB26-46E8-E6FD-B893-C135208C00FA}"/>
              </a:ext>
            </a:extLst>
          </p:cNvPr>
          <p:cNvCxnSpPr>
            <a:cxnSpLocks/>
          </p:cNvCxnSpPr>
          <p:nvPr/>
        </p:nvCxnSpPr>
        <p:spPr>
          <a:xfrm flipH="1">
            <a:off x="2552700" y="1130300"/>
            <a:ext cx="2914650" cy="21971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9F2B8F95-955F-0F9B-291E-9AA04F26319B}"/>
              </a:ext>
            </a:extLst>
          </p:cNvPr>
          <p:cNvSpPr txBox="1"/>
          <p:nvPr/>
        </p:nvSpPr>
        <p:spPr>
          <a:xfrm>
            <a:off x="1212850" y="5219700"/>
            <a:ext cx="6946900" cy="646331"/>
          </a:xfrm>
          <a:prstGeom prst="rect">
            <a:avLst/>
          </a:prstGeom>
          <a:noFill/>
        </p:spPr>
        <p:txBody>
          <a:bodyPr wrap="square" rtlCol="0">
            <a:spAutoFit/>
          </a:bodyPr>
          <a:lstStyle/>
          <a:p>
            <a:r>
              <a:rPr lang="en-US" dirty="0"/>
              <a:t>9. Each Invited Judge will receive an email with instructions to</a:t>
            </a:r>
          </a:p>
          <a:p>
            <a:r>
              <a:rPr lang="en-US" dirty="0"/>
              <a:t>    log in and activate their account.</a:t>
            </a:r>
          </a:p>
        </p:txBody>
      </p:sp>
      <p:sp>
        <p:nvSpPr>
          <p:cNvPr id="6" name="TextBox 5">
            <a:extLst>
              <a:ext uri="{FF2B5EF4-FFF2-40B4-BE49-F238E27FC236}">
                <a16:creationId xmlns:a16="http://schemas.microsoft.com/office/drawing/2014/main" id="{EFE2EEA8-597D-7B7B-7612-B52FB1C4DD02}"/>
              </a:ext>
            </a:extLst>
          </p:cNvPr>
          <p:cNvSpPr txBox="1"/>
          <p:nvPr/>
        </p:nvSpPr>
        <p:spPr>
          <a:xfrm>
            <a:off x="1168400" y="787400"/>
            <a:ext cx="7600950" cy="923330"/>
          </a:xfrm>
          <a:prstGeom prst="rect">
            <a:avLst/>
          </a:prstGeom>
          <a:noFill/>
        </p:spPr>
        <p:txBody>
          <a:bodyPr wrap="square" rtlCol="0">
            <a:spAutoFit/>
          </a:bodyPr>
          <a:lstStyle/>
          <a:p>
            <a:r>
              <a:rPr lang="en-US" dirty="0"/>
              <a:t>8. Once the Judge has been added, the </a:t>
            </a:r>
            <a:r>
              <a:rPr lang="en-US" u="sng" dirty="0"/>
              <a:t>name will appear</a:t>
            </a:r>
            <a:r>
              <a:rPr lang="en-US" dirty="0"/>
              <a:t>. Click on</a:t>
            </a:r>
          </a:p>
          <a:p>
            <a:r>
              <a:rPr lang="en-US" dirty="0"/>
              <a:t>    Add Judge to Repeat Steps to add all participating Judge(s) to that</a:t>
            </a:r>
          </a:p>
          <a:p>
            <a:r>
              <a:rPr lang="en-US" dirty="0"/>
              <a:t>    particular Scholarship &amp; Post.  </a:t>
            </a:r>
          </a:p>
        </p:txBody>
      </p:sp>
    </p:spTree>
    <p:extLst>
      <p:ext uri="{BB962C8B-B14F-4D97-AF65-F5344CB8AC3E}">
        <p14:creationId xmlns:p14="http://schemas.microsoft.com/office/powerpoint/2010/main" val="379087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5814-B77B-F31C-BEDA-FEB8F8974320}"/>
              </a:ext>
            </a:extLst>
          </p:cNvPr>
          <p:cNvSpPr>
            <a:spLocks noGrp="1"/>
          </p:cNvSpPr>
          <p:nvPr>
            <p:ph type="title"/>
          </p:nvPr>
        </p:nvSpPr>
        <p:spPr>
          <a:xfrm>
            <a:off x="737832" y="415178"/>
            <a:ext cx="8596668" cy="800100"/>
          </a:xfrm>
        </p:spPr>
        <p:txBody>
          <a:bodyPr/>
          <a:lstStyle/>
          <a:p>
            <a:pPr algn="ctr"/>
            <a:r>
              <a:rPr lang="en-US" dirty="0"/>
              <a:t>How to Download Flyers</a:t>
            </a:r>
          </a:p>
        </p:txBody>
      </p:sp>
      <p:pic>
        <p:nvPicPr>
          <p:cNvPr id="5" name="Picture 4">
            <a:extLst>
              <a:ext uri="{FF2B5EF4-FFF2-40B4-BE49-F238E27FC236}">
                <a16:creationId xmlns:a16="http://schemas.microsoft.com/office/drawing/2014/main" id="{AD21AA13-8CEA-89A9-A5F0-16F9E6524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54" y="1268506"/>
            <a:ext cx="1849412" cy="2877717"/>
          </a:xfrm>
          <a:prstGeom prst="rect">
            <a:avLst/>
          </a:prstGeom>
        </p:spPr>
      </p:pic>
      <p:sp>
        <p:nvSpPr>
          <p:cNvPr id="7" name="Content Placeholder 6">
            <a:extLst>
              <a:ext uri="{FF2B5EF4-FFF2-40B4-BE49-F238E27FC236}">
                <a16:creationId xmlns:a16="http://schemas.microsoft.com/office/drawing/2014/main" id="{AE127BB9-F442-199D-B6C1-E2DABC886478}"/>
              </a:ext>
            </a:extLst>
          </p:cNvPr>
          <p:cNvSpPr>
            <a:spLocks noGrp="1"/>
          </p:cNvSpPr>
          <p:nvPr>
            <p:ph idx="1"/>
          </p:nvPr>
        </p:nvSpPr>
        <p:spPr>
          <a:xfrm>
            <a:off x="867336" y="1256739"/>
            <a:ext cx="8596668" cy="429185"/>
          </a:xfrm>
        </p:spPr>
        <p:txBody>
          <a:bodyPr>
            <a:normAutofit fontScale="25000" lnSpcReduction="20000"/>
          </a:bodyPr>
          <a:lstStyle/>
          <a:p>
            <a:pPr marL="0" indent="0">
              <a:buNone/>
            </a:pPr>
            <a:r>
              <a:rPr lang="en-US" sz="9600" dirty="0"/>
              <a:t>                    </a:t>
            </a:r>
            <a:r>
              <a:rPr lang="en-US" sz="9600" dirty="0">
                <a:solidFill>
                  <a:schemeClr val="tx1"/>
                </a:solidFill>
              </a:rPr>
              <a:t>1. GO TO THE TAB “SUBORGANIZATIONS</a:t>
            </a:r>
          </a:p>
          <a:p>
            <a:pPr marL="0" indent="0">
              <a:buNone/>
            </a:pPr>
            <a:r>
              <a:rPr lang="en-US" sz="9600" dirty="0">
                <a:solidFill>
                  <a:schemeClr val="tx1"/>
                </a:solidFill>
              </a:rPr>
              <a:t>                       </a:t>
            </a:r>
          </a:p>
          <a:p>
            <a:pPr marL="0" indent="0">
              <a:buNone/>
            </a:pPr>
            <a:r>
              <a:rPr lang="en-US" sz="9600" dirty="0">
                <a:solidFill>
                  <a:schemeClr val="tx1"/>
                </a:solidFill>
              </a:rPr>
              <a:t>                    2. CLICK ON “VIEW FLYERS”</a:t>
            </a:r>
          </a:p>
          <a:p>
            <a:pPr marL="0" indent="0">
              <a:buNone/>
            </a:pPr>
            <a:endParaRPr lang="en-US" sz="9600" dirty="0">
              <a:solidFill>
                <a:schemeClr val="tx1"/>
              </a:solidFill>
            </a:endParaRPr>
          </a:p>
          <a:p>
            <a:pPr marL="0" indent="0">
              <a:buNone/>
            </a:pPr>
            <a:endParaRPr lang="en-US" sz="9600" dirty="0">
              <a:solidFill>
                <a:schemeClr val="tx1"/>
              </a:solidFill>
            </a:endParaRPr>
          </a:p>
          <a:p>
            <a:pPr marL="0" indent="0">
              <a:buNone/>
            </a:pPr>
            <a:endParaRPr lang="en-US" sz="9600" dirty="0">
              <a:solidFill>
                <a:schemeClr val="tx1"/>
              </a:solidFill>
            </a:endParaRPr>
          </a:p>
          <a:p>
            <a:pPr marL="0" indent="0">
              <a:buNone/>
            </a:pPr>
            <a:endParaRPr lang="en-US" sz="9600" dirty="0">
              <a:solidFill>
                <a:schemeClr val="tx1"/>
              </a:solidFill>
            </a:endParaRPr>
          </a:p>
          <a:p>
            <a:pPr marL="0" indent="0">
              <a:buNone/>
            </a:pPr>
            <a:endParaRPr lang="en-US" sz="9600" dirty="0">
              <a:solidFill>
                <a:schemeClr val="tx1"/>
              </a:solidFill>
            </a:endParaRPr>
          </a:p>
          <a:p>
            <a:pPr marL="0" indent="0">
              <a:buNone/>
            </a:pPr>
            <a:r>
              <a:rPr lang="en-US" sz="9600" dirty="0">
                <a:solidFill>
                  <a:schemeClr val="tx1"/>
                </a:solidFill>
              </a:rPr>
              <a:t>                    3. CLICK ON “DOWNLOAD FLYERS” AND SAVE ON</a:t>
            </a:r>
          </a:p>
          <a:p>
            <a:pPr marL="0" indent="0">
              <a:buNone/>
            </a:pPr>
            <a:r>
              <a:rPr lang="en-US" sz="9600" dirty="0">
                <a:solidFill>
                  <a:schemeClr val="tx1"/>
                </a:solidFill>
              </a:rPr>
              <a:t>                        YOUR COMPUTER</a:t>
            </a:r>
          </a:p>
          <a:p>
            <a:pPr marL="0" indent="0">
              <a:buNone/>
            </a:pPr>
            <a:endParaRPr lang="en-US" sz="9600" dirty="0">
              <a:solidFill>
                <a:schemeClr val="tx1"/>
              </a:solidFill>
            </a:endParaRPr>
          </a:p>
          <a:p>
            <a:pPr marL="0" indent="0">
              <a:buNone/>
            </a:pPr>
            <a:r>
              <a:rPr lang="en-US" sz="9600" dirty="0">
                <a:solidFill>
                  <a:schemeClr val="tx1"/>
                </a:solidFill>
              </a:rPr>
              <a:t>                  	4. CHECK TO MAKE SURE </a:t>
            </a:r>
            <a:r>
              <a:rPr lang="en-US" sz="9600" u="sng" dirty="0">
                <a:solidFill>
                  <a:schemeClr val="tx1"/>
                </a:solidFill>
              </a:rPr>
              <a:t>QR CODE </a:t>
            </a:r>
            <a:r>
              <a:rPr lang="en-US" sz="9600" dirty="0">
                <a:solidFill>
                  <a:schemeClr val="tx1"/>
                </a:solidFill>
              </a:rPr>
              <a:t>WORKS.</a:t>
            </a:r>
          </a:p>
          <a:p>
            <a:pPr marL="0" indent="0">
              <a:buNone/>
            </a:pPr>
            <a:r>
              <a:rPr lang="en-US" dirty="0"/>
              <a:t>                </a:t>
            </a:r>
          </a:p>
        </p:txBody>
      </p:sp>
      <p:pic>
        <p:nvPicPr>
          <p:cNvPr id="10" name="Picture 9">
            <a:extLst>
              <a:ext uri="{FF2B5EF4-FFF2-40B4-BE49-F238E27FC236}">
                <a16:creationId xmlns:a16="http://schemas.microsoft.com/office/drawing/2014/main" id="{2DED6F81-B94E-F1A2-EBF6-B6900C460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055" y="2677878"/>
            <a:ext cx="6715529" cy="1762347"/>
          </a:xfrm>
          <a:prstGeom prst="rect">
            <a:avLst/>
          </a:prstGeom>
        </p:spPr>
      </p:pic>
      <p:sp>
        <p:nvSpPr>
          <p:cNvPr id="11" name="Rectangle 10">
            <a:extLst>
              <a:ext uri="{FF2B5EF4-FFF2-40B4-BE49-F238E27FC236}">
                <a16:creationId xmlns:a16="http://schemas.microsoft.com/office/drawing/2014/main" id="{20A62EB2-14F9-C9B0-800C-FEB385BE0987}"/>
              </a:ext>
            </a:extLst>
          </p:cNvPr>
          <p:cNvSpPr/>
          <p:nvPr/>
        </p:nvSpPr>
        <p:spPr>
          <a:xfrm>
            <a:off x="8483600" y="3924300"/>
            <a:ext cx="850900" cy="27940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F5F8978-DC9C-CF15-76C3-5153B5249E84}"/>
              </a:ext>
            </a:extLst>
          </p:cNvPr>
          <p:cNvCxnSpPr/>
          <p:nvPr/>
        </p:nvCxnSpPr>
        <p:spPr>
          <a:xfrm>
            <a:off x="5291857" y="2385213"/>
            <a:ext cx="1996889" cy="14859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C1F6B158-9A4E-0DB5-17B2-5D7D4154D51B}"/>
              </a:ext>
            </a:extLst>
          </p:cNvPr>
          <p:cNvCxnSpPr/>
          <p:nvPr/>
        </p:nvCxnSpPr>
        <p:spPr>
          <a:xfrm flipH="1">
            <a:off x="1638300" y="1587500"/>
            <a:ext cx="4381500" cy="17145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 name="Rectangle 2">
            <a:extLst>
              <a:ext uri="{FF2B5EF4-FFF2-40B4-BE49-F238E27FC236}">
                <a16:creationId xmlns:a16="http://schemas.microsoft.com/office/drawing/2014/main" id="{D08517C2-81C9-2874-A975-A6F9BEF235E5}"/>
              </a:ext>
            </a:extLst>
          </p:cNvPr>
          <p:cNvSpPr/>
          <p:nvPr/>
        </p:nvSpPr>
        <p:spPr>
          <a:xfrm>
            <a:off x="422462" y="1865071"/>
            <a:ext cx="1660712" cy="389965"/>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61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3E28-C58C-8E1C-6374-91F787368F41}"/>
              </a:ext>
            </a:extLst>
          </p:cNvPr>
          <p:cNvSpPr>
            <a:spLocks noGrp="1"/>
          </p:cNvSpPr>
          <p:nvPr>
            <p:ph type="title"/>
          </p:nvPr>
        </p:nvSpPr>
        <p:spPr>
          <a:xfrm>
            <a:off x="677334" y="609600"/>
            <a:ext cx="8596668" cy="835959"/>
          </a:xfrm>
        </p:spPr>
        <p:txBody>
          <a:bodyPr/>
          <a:lstStyle/>
          <a:p>
            <a:r>
              <a:rPr lang="en-US" dirty="0"/>
              <a:t>More Questions? Consult Help Center Tab</a:t>
            </a:r>
          </a:p>
        </p:txBody>
      </p:sp>
      <p:pic>
        <p:nvPicPr>
          <p:cNvPr id="5" name="Picture 4">
            <a:extLst>
              <a:ext uri="{FF2B5EF4-FFF2-40B4-BE49-F238E27FC236}">
                <a16:creationId xmlns:a16="http://schemas.microsoft.com/office/drawing/2014/main" id="{D3EF7FA6-9135-54A3-4749-D9408EF65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1" y="1351428"/>
            <a:ext cx="2486372" cy="3572374"/>
          </a:xfrm>
          <a:prstGeom prst="rect">
            <a:avLst/>
          </a:prstGeom>
        </p:spPr>
      </p:pic>
      <p:pic>
        <p:nvPicPr>
          <p:cNvPr id="7" name="Picture 6">
            <a:extLst>
              <a:ext uri="{FF2B5EF4-FFF2-40B4-BE49-F238E27FC236}">
                <a16:creationId xmlns:a16="http://schemas.microsoft.com/office/drawing/2014/main" id="{87D4251A-F83D-34EE-695F-2BC729EA1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63" y="1351428"/>
            <a:ext cx="6854605" cy="4896971"/>
          </a:xfrm>
          <a:prstGeom prst="rect">
            <a:avLst/>
          </a:prstGeom>
        </p:spPr>
      </p:pic>
      <p:pic>
        <p:nvPicPr>
          <p:cNvPr id="10" name="Picture 9">
            <a:extLst>
              <a:ext uri="{FF2B5EF4-FFF2-40B4-BE49-F238E27FC236}">
                <a16:creationId xmlns:a16="http://schemas.microsoft.com/office/drawing/2014/main" id="{E9FAAF79-19DC-CB05-E2CD-849286766928}"/>
              </a:ext>
            </a:extLst>
          </p:cNvPr>
          <p:cNvPicPr>
            <a:picLocks noChangeAspect="1"/>
          </p:cNvPicPr>
          <p:nvPr/>
        </p:nvPicPr>
        <p:blipFill>
          <a:blip r:embed="rId4"/>
          <a:stretch>
            <a:fillRect/>
          </a:stretch>
        </p:blipFill>
        <p:spPr>
          <a:xfrm>
            <a:off x="761674" y="2268711"/>
            <a:ext cx="1664352" cy="390178"/>
          </a:xfrm>
          <a:prstGeom prst="rect">
            <a:avLst/>
          </a:prstGeom>
        </p:spPr>
      </p:pic>
    </p:spTree>
    <p:extLst>
      <p:ext uri="{BB962C8B-B14F-4D97-AF65-F5344CB8AC3E}">
        <p14:creationId xmlns:p14="http://schemas.microsoft.com/office/powerpoint/2010/main" val="319549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8AE8A-CDC1-5F02-E99B-78897A66F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E2B80-E0AF-8F20-BBDB-907E4BF1570B}"/>
              </a:ext>
            </a:extLst>
          </p:cNvPr>
          <p:cNvSpPr>
            <a:spLocks noGrp="1"/>
          </p:cNvSpPr>
          <p:nvPr>
            <p:ph type="title"/>
          </p:nvPr>
        </p:nvSpPr>
        <p:spPr>
          <a:xfrm>
            <a:off x="677334" y="609600"/>
            <a:ext cx="8596668" cy="835959"/>
          </a:xfrm>
        </p:spPr>
        <p:txBody>
          <a:bodyPr/>
          <a:lstStyle/>
          <a:p>
            <a:r>
              <a:rPr lang="en-US" dirty="0"/>
              <a:t>More Questions? Consult Help Center Tab</a:t>
            </a:r>
          </a:p>
        </p:txBody>
      </p:sp>
      <p:pic>
        <p:nvPicPr>
          <p:cNvPr id="5" name="Picture 4">
            <a:extLst>
              <a:ext uri="{FF2B5EF4-FFF2-40B4-BE49-F238E27FC236}">
                <a16:creationId xmlns:a16="http://schemas.microsoft.com/office/drawing/2014/main" id="{8EE947A5-B6EE-9E17-D988-772A87FBB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1" y="1351428"/>
            <a:ext cx="2486372" cy="3572374"/>
          </a:xfrm>
          <a:prstGeom prst="rect">
            <a:avLst/>
          </a:prstGeom>
        </p:spPr>
      </p:pic>
      <p:pic>
        <p:nvPicPr>
          <p:cNvPr id="4" name="Picture 3">
            <a:extLst>
              <a:ext uri="{FF2B5EF4-FFF2-40B4-BE49-F238E27FC236}">
                <a16:creationId xmlns:a16="http://schemas.microsoft.com/office/drawing/2014/main" id="{F351190A-0886-640F-85AC-0C510872B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63" y="1351428"/>
            <a:ext cx="6857178" cy="5009678"/>
          </a:xfrm>
          <a:prstGeom prst="rect">
            <a:avLst/>
          </a:prstGeom>
        </p:spPr>
      </p:pic>
      <p:sp>
        <p:nvSpPr>
          <p:cNvPr id="6" name="Rectangle 5">
            <a:extLst>
              <a:ext uri="{FF2B5EF4-FFF2-40B4-BE49-F238E27FC236}">
                <a16:creationId xmlns:a16="http://schemas.microsoft.com/office/drawing/2014/main" id="{AD5C8B43-E7BC-E5E9-88B4-996026A97843}"/>
              </a:ext>
            </a:extLst>
          </p:cNvPr>
          <p:cNvSpPr/>
          <p:nvPr/>
        </p:nvSpPr>
        <p:spPr>
          <a:xfrm>
            <a:off x="793376" y="2272553"/>
            <a:ext cx="1660712" cy="389965"/>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15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42E996-885D-0EAE-2BA1-654F1B107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785" y="432709"/>
            <a:ext cx="6601746" cy="5696745"/>
          </a:xfrm>
          <a:prstGeom prst="rect">
            <a:avLst/>
          </a:prstGeom>
        </p:spPr>
      </p:pic>
    </p:spTree>
    <p:extLst>
      <p:ext uri="{BB962C8B-B14F-4D97-AF65-F5344CB8AC3E}">
        <p14:creationId xmlns:p14="http://schemas.microsoft.com/office/powerpoint/2010/main" val="363659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FF206-F255-A6C6-DF58-68E5F4F78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4" y="881246"/>
            <a:ext cx="7174006" cy="4308587"/>
          </a:xfrm>
          <a:prstGeom prst="rect">
            <a:avLst/>
          </a:prstGeom>
        </p:spPr>
      </p:pic>
    </p:spTree>
    <p:extLst>
      <p:ext uri="{BB962C8B-B14F-4D97-AF65-F5344CB8AC3E}">
        <p14:creationId xmlns:p14="http://schemas.microsoft.com/office/powerpoint/2010/main" val="225420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9FCE29-A3BB-DBC5-DA1B-C039DC334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12" y="632012"/>
            <a:ext cx="3604240" cy="5109882"/>
          </a:xfrm>
          <a:prstGeom prst="rect">
            <a:avLst/>
          </a:prstGeom>
        </p:spPr>
      </p:pic>
      <p:pic>
        <p:nvPicPr>
          <p:cNvPr id="15" name="Picture 14">
            <a:extLst>
              <a:ext uri="{FF2B5EF4-FFF2-40B4-BE49-F238E27FC236}">
                <a16:creationId xmlns:a16="http://schemas.microsoft.com/office/drawing/2014/main" id="{7AF1482E-11E8-8E35-C42A-F07E595C9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389" y="619897"/>
            <a:ext cx="3873619" cy="5491791"/>
          </a:xfrm>
          <a:prstGeom prst="rect">
            <a:avLst/>
          </a:prstGeom>
        </p:spPr>
      </p:pic>
    </p:spTree>
    <p:extLst>
      <p:ext uri="{BB962C8B-B14F-4D97-AF65-F5344CB8AC3E}">
        <p14:creationId xmlns:p14="http://schemas.microsoft.com/office/powerpoint/2010/main" val="159946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3E80E8-48F0-6B1E-8753-9E2BFD40C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991" y="301430"/>
            <a:ext cx="2372056" cy="3458058"/>
          </a:xfrm>
          <a:prstGeom prst="rect">
            <a:avLst/>
          </a:prstGeom>
        </p:spPr>
      </p:pic>
      <p:pic>
        <p:nvPicPr>
          <p:cNvPr id="10" name="Picture 9">
            <a:extLst>
              <a:ext uri="{FF2B5EF4-FFF2-40B4-BE49-F238E27FC236}">
                <a16:creationId xmlns:a16="http://schemas.microsoft.com/office/drawing/2014/main" id="{6C15A309-1056-4304-7B8F-91D30119B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0" y="3417591"/>
            <a:ext cx="6724310" cy="2512018"/>
          </a:xfrm>
          <a:prstGeom prst="rect">
            <a:avLst/>
          </a:prstGeom>
        </p:spPr>
      </p:pic>
      <p:cxnSp>
        <p:nvCxnSpPr>
          <p:cNvPr id="12" name="Straight Arrow Connector 11">
            <a:extLst>
              <a:ext uri="{FF2B5EF4-FFF2-40B4-BE49-F238E27FC236}">
                <a16:creationId xmlns:a16="http://schemas.microsoft.com/office/drawing/2014/main" id="{8B5DFDC2-3EF9-4D89-9E76-4E7F3AF8DFF5}"/>
              </a:ext>
            </a:extLst>
          </p:cNvPr>
          <p:cNvCxnSpPr>
            <a:cxnSpLocks/>
          </p:cNvCxnSpPr>
          <p:nvPr/>
        </p:nvCxnSpPr>
        <p:spPr>
          <a:xfrm flipH="1">
            <a:off x="2203450" y="1384300"/>
            <a:ext cx="2717800" cy="7177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5ACEA380-B527-6431-593E-39A12C3DA45F}"/>
              </a:ext>
            </a:extLst>
          </p:cNvPr>
          <p:cNvCxnSpPr>
            <a:cxnSpLocks/>
          </p:cNvCxnSpPr>
          <p:nvPr/>
        </p:nvCxnSpPr>
        <p:spPr>
          <a:xfrm>
            <a:off x="6718300" y="2457450"/>
            <a:ext cx="2489200" cy="2540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Rectangle 16">
            <a:extLst>
              <a:ext uri="{FF2B5EF4-FFF2-40B4-BE49-F238E27FC236}">
                <a16:creationId xmlns:a16="http://schemas.microsoft.com/office/drawing/2014/main" id="{183FEEE8-40B0-468C-CFA9-FEA776D48575}"/>
              </a:ext>
            </a:extLst>
          </p:cNvPr>
          <p:cNvSpPr/>
          <p:nvPr/>
        </p:nvSpPr>
        <p:spPr>
          <a:xfrm>
            <a:off x="4381500" y="5006974"/>
            <a:ext cx="609600" cy="1047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76AC87-0CE2-8CB9-9F40-35CFC871B02B}"/>
              </a:ext>
            </a:extLst>
          </p:cNvPr>
          <p:cNvSpPr txBox="1"/>
          <p:nvPr/>
        </p:nvSpPr>
        <p:spPr>
          <a:xfrm>
            <a:off x="2796946" y="322820"/>
            <a:ext cx="6598107" cy="523220"/>
          </a:xfrm>
          <a:prstGeom prst="rect">
            <a:avLst/>
          </a:prstGeom>
          <a:noFill/>
        </p:spPr>
        <p:txBody>
          <a:bodyPr wrap="square" rtlCol="0">
            <a:spAutoFit/>
          </a:bodyPr>
          <a:lstStyle/>
          <a:p>
            <a:r>
              <a:rPr lang="en-US" sz="2800" dirty="0">
                <a:solidFill>
                  <a:srgbClr val="387895"/>
                </a:solidFill>
              </a:rPr>
              <a:t>USE CHECKLIST, IT’S A HELPFUL TOOL</a:t>
            </a:r>
          </a:p>
        </p:txBody>
      </p:sp>
      <p:sp>
        <p:nvSpPr>
          <p:cNvPr id="2" name="Rectangle 1">
            <a:extLst>
              <a:ext uri="{FF2B5EF4-FFF2-40B4-BE49-F238E27FC236}">
                <a16:creationId xmlns:a16="http://schemas.microsoft.com/office/drawing/2014/main" id="{855D4499-D973-1ADA-60AA-B8077BC24EC3}"/>
              </a:ext>
            </a:extLst>
          </p:cNvPr>
          <p:cNvSpPr/>
          <p:nvPr/>
        </p:nvSpPr>
        <p:spPr>
          <a:xfrm>
            <a:off x="640976" y="1189317"/>
            <a:ext cx="1660712" cy="389965"/>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3EEE8E-32E4-C31D-3B15-1F0725C0AD49}"/>
              </a:ext>
            </a:extLst>
          </p:cNvPr>
          <p:cNvSpPr txBox="1"/>
          <p:nvPr/>
        </p:nvSpPr>
        <p:spPr>
          <a:xfrm>
            <a:off x="3158955" y="1051870"/>
            <a:ext cx="6172200" cy="2308324"/>
          </a:xfrm>
          <a:prstGeom prst="rect">
            <a:avLst/>
          </a:prstGeom>
          <a:noFill/>
        </p:spPr>
        <p:txBody>
          <a:bodyPr wrap="square" rtlCol="0">
            <a:spAutoFit/>
          </a:bodyPr>
          <a:lstStyle/>
          <a:p>
            <a:pPr marL="342900" indent="-342900">
              <a:buAutoNum type="arabicPeriod"/>
            </a:pPr>
            <a:r>
              <a:rPr lang="en-US" dirty="0"/>
              <a:t>CLICK ON “DASHBOARD” IN THE BLUE TAB BOX</a:t>
            </a:r>
          </a:p>
          <a:p>
            <a:pPr marL="342900" indent="-342900">
              <a:buAutoNum type="arabicPeriod"/>
            </a:pPr>
            <a:endParaRPr lang="en-US" dirty="0"/>
          </a:p>
          <a:p>
            <a:endParaRPr lang="en-US" dirty="0"/>
          </a:p>
          <a:p>
            <a:pPr marL="342900" indent="-342900">
              <a:buAutoNum type="arabicPeriod"/>
            </a:pPr>
            <a:endParaRPr lang="en-US" dirty="0"/>
          </a:p>
          <a:p>
            <a:r>
              <a:rPr lang="en-US" dirty="0"/>
              <a:t>2. CLICK ON THE “BLUE CHECK MARK” TO SHOW THAT </a:t>
            </a:r>
          </a:p>
          <a:p>
            <a:r>
              <a:rPr lang="en-US" dirty="0"/>
              <a:t> YOU HAVE DOWNLOADED AND VERIFIED THE FLYERS. THIS</a:t>
            </a:r>
          </a:p>
          <a:p>
            <a:r>
              <a:rPr lang="en-US" dirty="0"/>
              <a:t> CHECKLIST WILL HELP AS YOU CONTINUE WITH THE</a:t>
            </a:r>
          </a:p>
          <a:p>
            <a:r>
              <a:rPr lang="en-US" dirty="0"/>
              <a:t> PROCESS.</a:t>
            </a:r>
          </a:p>
        </p:txBody>
      </p:sp>
    </p:spTree>
    <p:extLst>
      <p:ext uri="{BB962C8B-B14F-4D97-AF65-F5344CB8AC3E}">
        <p14:creationId xmlns:p14="http://schemas.microsoft.com/office/powerpoint/2010/main" val="401040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0B3F-3BE1-87A9-7FD1-F4BE57F473B9}"/>
              </a:ext>
            </a:extLst>
          </p:cNvPr>
          <p:cNvSpPr>
            <a:spLocks noGrp="1"/>
          </p:cNvSpPr>
          <p:nvPr>
            <p:ph type="ctrTitle"/>
          </p:nvPr>
        </p:nvSpPr>
        <p:spPr>
          <a:xfrm>
            <a:off x="608853" y="321627"/>
            <a:ext cx="9144000" cy="1225550"/>
          </a:xfrm>
        </p:spPr>
        <p:txBody>
          <a:bodyPr/>
          <a:lstStyle/>
          <a:p>
            <a:pPr algn="ctr"/>
            <a:r>
              <a:rPr lang="en-US" sz="3600" b="1" dirty="0"/>
              <a:t>HOW TO MANUALLY UPLOAD &amp; VIEW APPLICATIONS</a:t>
            </a:r>
          </a:p>
        </p:txBody>
      </p:sp>
      <p:pic>
        <p:nvPicPr>
          <p:cNvPr id="5" name="Picture 4">
            <a:extLst>
              <a:ext uri="{FF2B5EF4-FFF2-40B4-BE49-F238E27FC236}">
                <a16:creationId xmlns:a16="http://schemas.microsoft.com/office/drawing/2014/main" id="{E7E1FD07-198C-7CAE-92F9-4192205C4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01" y="1395392"/>
            <a:ext cx="1778316" cy="2794497"/>
          </a:xfrm>
          <a:prstGeom prst="rect">
            <a:avLst/>
          </a:prstGeom>
        </p:spPr>
      </p:pic>
      <p:pic>
        <p:nvPicPr>
          <p:cNvPr id="7" name="Picture 6">
            <a:extLst>
              <a:ext uri="{FF2B5EF4-FFF2-40B4-BE49-F238E27FC236}">
                <a16:creationId xmlns:a16="http://schemas.microsoft.com/office/drawing/2014/main" id="{5C1AC6C9-8232-8693-A2C1-19C05D525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476" y="3521949"/>
            <a:ext cx="6557377" cy="2856837"/>
          </a:xfrm>
          <a:prstGeom prst="rect">
            <a:avLst/>
          </a:prstGeom>
        </p:spPr>
      </p:pic>
      <p:cxnSp>
        <p:nvCxnSpPr>
          <p:cNvPr id="9" name="Straight Arrow Connector 8">
            <a:extLst>
              <a:ext uri="{FF2B5EF4-FFF2-40B4-BE49-F238E27FC236}">
                <a16:creationId xmlns:a16="http://schemas.microsoft.com/office/drawing/2014/main" id="{203E931D-CD11-F94E-61A7-A612C838CC6D}"/>
              </a:ext>
            </a:extLst>
          </p:cNvPr>
          <p:cNvCxnSpPr/>
          <p:nvPr/>
        </p:nvCxnSpPr>
        <p:spPr>
          <a:xfrm flipH="1">
            <a:off x="2064124" y="1963271"/>
            <a:ext cx="2830605" cy="1143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92331EC3-BF07-E934-E860-900E7D1B30BD}"/>
              </a:ext>
            </a:extLst>
          </p:cNvPr>
          <p:cNvCxnSpPr/>
          <p:nvPr/>
        </p:nvCxnSpPr>
        <p:spPr>
          <a:xfrm>
            <a:off x="4705350" y="3429000"/>
            <a:ext cx="4552950" cy="9715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a16="http://schemas.microsoft.com/office/drawing/2014/main" id="{02730027-BC0C-EFB6-C933-84C0A484B42B}"/>
              </a:ext>
            </a:extLst>
          </p:cNvPr>
          <p:cNvCxnSpPr/>
          <p:nvPr/>
        </p:nvCxnSpPr>
        <p:spPr>
          <a:xfrm>
            <a:off x="4727575" y="3429000"/>
            <a:ext cx="4508500" cy="2032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Rectangle 3">
            <a:extLst>
              <a:ext uri="{FF2B5EF4-FFF2-40B4-BE49-F238E27FC236}">
                <a16:creationId xmlns:a16="http://schemas.microsoft.com/office/drawing/2014/main" id="{1B003F43-298C-53F1-DDEC-DCFB0C56A7A4}"/>
              </a:ext>
            </a:extLst>
          </p:cNvPr>
          <p:cNvSpPr/>
          <p:nvPr/>
        </p:nvSpPr>
        <p:spPr>
          <a:xfrm>
            <a:off x="912905" y="2012203"/>
            <a:ext cx="1608045" cy="389965"/>
          </a:xfrm>
          <a:prstGeom prst="rect">
            <a:avLst/>
          </a:prstGeom>
          <a:solidFill>
            <a:srgbClr val="221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5AC08AD-7691-4A85-1944-BF776D5321D9}"/>
              </a:ext>
            </a:extLst>
          </p:cNvPr>
          <p:cNvSpPr>
            <a:spLocks noGrp="1"/>
          </p:cNvSpPr>
          <p:nvPr>
            <p:ph type="subTitle" idx="1"/>
          </p:nvPr>
        </p:nvSpPr>
        <p:spPr>
          <a:xfrm>
            <a:off x="2887756" y="1704763"/>
            <a:ext cx="7516586" cy="1817186"/>
          </a:xfrm>
        </p:spPr>
        <p:txBody>
          <a:bodyPr>
            <a:normAutofit fontScale="92500" lnSpcReduction="10000"/>
          </a:bodyPr>
          <a:lstStyle/>
          <a:p>
            <a:pPr algn="l"/>
            <a:r>
              <a:rPr lang="en-US" b="1" dirty="0">
                <a:solidFill>
                  <a:schemeClr val="tx1"/>
                </a:solidFill>
              </a:rPr>
              <a:t>1. CLICK THE “SCHOLARSHIPS” TAB </a:t>
            </a:r>
          </a:p>
          <a:p>
            <a:pPr algn="l"/>
            <a:endParaRPr lang="en-US" b="1" dirty="0">
              <a:solidFill>
                <a:schemeClr val="tx1"/>
              </a:solidFill>
            </a:endParaRPr>
          </a:p>
          <a:p>
            <a:pPr algn="l"/>
            <a:r>
              <a:rPr lang="en-US" b="1" dirty="0">
                <a:solidFill>
                  <a:schemeClr val="tx1"/>
                </a:solidFill>
              </a:rPr>
              <a:t>2. VFW POST VOD AND PP WILL SHOW UP. </a:t>
            </a:r>
          </a:p>
          <a:p>
            <a:pPr algn="l"/>
            <a:endParaRPr lang="en-US" b="1" dirty="0">
              <a:solidFill>
                <a:schemeClr val="tx1"/>
              </a:solidFill>
            </a:endParaRPr>
          </a:p>
          <a:p>
            <a:pPr algn="l"/>
            <a:r>
              <a:rPr lang="en-US" b="1" dirty="0">
                <a:solidFill>
                  <a:schemeClr val="tx1"/>
                </a:solidFill>
              </a:rPr>
              <a:t>3. CLICK ON “OPEN”</a:t>
            </a:r>
          </a:p>
        </p:txBody>
      </p:sp>
    </p:spTree>
    <p:extLst>
      <p:ext uri="{BB962C8B-B14F-4D97-AF65-F5344CB8AC3E}">
        <p14:creationId xmlns:p14="http://schemas.microsoft.com/office/powerpoint/2010/main" val="291083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B9CEBE-AE9D-8CAD-B943-8F28BD5AC391}"/>
              </a:ext>
            </a:extLst>
          </p:cNvPr>
          <p:cNvSpPr>
            <a:spLocks noGrp="1"/>
          </p:cNvSpPr>
          <p:nvPr>
            <p:ph type="subTitle" idx="1"/>
          </p:nvPr>
        </p:nvSpPr>
        <p:spPr>
          <a:xfrm>
            <a:off x="3157818" y="610617"/>
            <a:ext cx="4419600" cy="444977"/>
          </a:xfrm>
        </p:spPr>
        <p:txBody>
          <a:bodyPr/>
          <a:lstStyle/>
          <a:p>
            <a:pPr algn="l"/>
            <a:r>
              <a:rPr lang="en-US" b="1" dirty="0">
                <a:solidFill>
                  <a:schemeClr val="tx1"/>
                </a:solidFill>
              </a:rPr>
              <a:t>4. CLICK ON “APPLICANTS” TAB</a:t>
            </a:r>
          </a:p>
          <a:p>
            <a:pPr algn="l"/>
            <a:endParaRPr lang="en-US" b="1" dirty="0">
              <a:solidFill>
                <a:schemeClr val="tx1"/>
              </a:solidFill>
            </a:endParaRPr>
          </a:p>
        </p:txBody>
      </p:sp>
      <p:pic>
        <p:nvPicPr>
          <p:cNvPr id="7" name="Picture 6">
            <a:extLst>
              <a:ext uri="{FF2B5EF4-FFF2-40B4-BE49-F238E27FC236}">
                <a16:creationId xmlns:a16="http://schemas.microsoft.com/office/drawing/2014/main" id="{DE39017E-9FE3-6ED2-F983-1C4892D59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381" y="1055594"/>
            <a:ext cx="6887949" cy="1665713"/>
          </a:xfrm>
          <a:prstGeom prst="rect">
            <a:avLst/>
          </a:prstGeom>
        </p:spPr>
      </p:pic>
      <p:cxnSp>
        <p:nvCxnSpPr>
          <p:cNvPr id="9" name="Straight Arrow Connector 8">
            <a:extLst>
              <a:ext uri="{FF2B5EF4-FFF2-40B4-BE49-F238E27FC236}">
                <a16:creationId xmlns:a16="http://schemas.microsoft.com/office/drawing/2014/main" id="{48594167-1715-F5CA-4512-00E71ACBA983}"/>
              </a:ext>
            </a:extLst>
          </p:cNvPr>
          <p:cNvCxnSpPr/>
          <p:nvPr/>
        </p:nvCxnSpPr>
        <p:spPr>
          <a:xfrm flipH="1">
            <a:off x="3005418" y="927847"/>
            <a:ext cx="1929653" cy="8807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Picture 10">
            <a:extLst>
              <a:ext uri="{FF2B5EF4-FFF2-40B4-BE49-F238E27FC236}">
                <a16:creationId xmlns:a16="http://schemas.microsoft.com/office/drawing/2014/main" id="{49ACDD1A-57A9-A6A2-CC90-427B310A6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818" y="3007136"/>
            <a:ext cx="3200863" cy="2207492"/>
          </a:xfrm>
          <a:prstGeom prst="rect">
            <a:avLst/>
          </a:prstGeom>
        </p:spPr>
      </p:pic>
      <p:sp>
        <p:nvSpPr>
          <p:cNvPr id="13" name="Subtitle 2">
            <a:extLst>
              <a:ext uri="{FF2B5EF4-FFF2-40B4-BE49-F238E27FC236}">
                <a16:creationId xmlns:a16="http://schemas.microsoft.com/office/drawing/2014/main" id="{2EE76334-85B9-0F6E-8441-CB30721757D1}"/>
              </a:ext>
            </a:extLst>
          </p:cNvPr>
          <p:cNvSpPr txBox="1">
            <a:spLocks/>
          </p:cNvSpPr>
          <p:nvPr/>
        </p:nvSpPr>
        <p:spPr>
          <a:xfrm>
            <a:off x="2644554" y="2562159"/>
            <a:ext cx="5273895" cy="44497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a:solidFill>
                  <a:schemeClr val="tx1"/>
                </a:solidFill>
              </a:rPr>
              <a:t>5. CLICK ON “ADD APPLICANT” BUTTON</a:t>
            </a:r>
          </a:p>
          <a:p>
            <a:pPr algn="l"/>
            <a:endParaRPr lang="en-US" b="1" dirty="0">
              <a:solidFill>
                <a:schemeClr val="tx1"/>
              </a:solidFill>
            </a:endParaRPr>
          </a:p>
        </p:txBody>
      </p:sp>
      <p:cxnSp>
        <p:nvCxnSpPr>
          <p:cNvPr id="15" name="Straight Arrow Connector 14">
            <a:extLst>
              <a:ext uri="{FF2B5EF4-FFF2-40B4-BE49-F238E27FC236}">
                <a16:creationId xmlns:a16="http://schemas.microsoft.com/office/drawing/2014/main" id="{2457DFFC-EC27-931A-F958-E7C77DEF4119}"/>
              </a:ext>
            </a:extLst>
          </p:cNvPr>
          <p:cNvCxnSpPr/>
          <p:nvPr/>
        </p:nvCxnSpPr>
        <p:spPr>
          <a:xfrm flipV="1">
            <a:off x="6096000" y="2438400"/>
            <a:ext cx="520700" cy="1714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Rectangle 17">
            <a:extLst>
              <a:ext uri="{FF2B5EF4-FFF2-40B4-BE49-F238E27FC236}">
                <a16:creationId xmlns:a16="http://schemas.microsoft.com/office/drawing/2014/main" id="{08856C93-8E2B-3ECB-0471-62358AA03015}"/>
              </a:ext>
            </a:extLst>
          </p:cNvPr>
          <p:cNvSpPr/>
          <p:nvPr/>
        </p:nvSpPr>
        <p:spPr>
          <a:xfrm>
            <a:off x="5543550" y="4889500"/>
            <a:ext cx="622300" cy="16510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C20C994-856E-4D32-B059-5C4ECED9E167}"/>
              </a:ext>
            </a:extLst>
          </p:cNvPr>
          <p:cNvSpPr txBox="1"/>
          <p:nvPr/>
        </p:nvSpPr>
        <p:spPr>
          <a:xfrm>
            <a:off x="5641975" y="4864328"/>
            <a:ext cx="513264" cy="215444"/>
          </a:xfrm>
          <a:prstGeom prst="rect">
            <a:avLst/>
          </a:prstGeom>
          <a:noFill/>
        </p:spPr>
        <p:txBody>
          <a:bodyPr wrap="square" rtlCol="0">
            <a:spAutoFit/>
          </a:bodyPr>
          <a:lstStyle/>
          <a:p>
            <a:r>
              <a:rPr lang="en-US" sz="800" dirty="0"/>
              <a:t>Add</a:t>
            </a:r>
          </a:p>
        </p:txBody>
      </p:sp>
      <p:cxnSp>
        <p:nvCxnSpPr>
          <p:cNvPr id="4" name="Straight Arrow Connector 3">
            <a:extLst>
              <a:ext uri="{FF2B5EF4-FFF2-40B4-BE49-F238E27FC236}">
                <a16:creationId xmlns:a16="http://schemas.microsoft.com/office/drawing/2014/main" id="{3FC02F76-3A7A-A742-57B6-29A98C932A45}"/>
              </a:ext>
            </a:extLst>
          </p:cNvPr>
          <p:cNvCxnSpPr>
            <a:cxnSpLocks/>
          </p:cNvCxnSpPr>
          <p:nvPr/>
        </p:nvCxnSpPr>
        <p:spPr>
          <a:xfrm flipV="1">
            <a:off x="1822450" y="4622572"/>
            <a:ext cx="1504950" cy="97812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1703B902-6FBE-8E04-7EB0-92785B02D4AB}"/>
              </a:ext>
            </a:extLst>
          </p:cNvPr>
          <p:cNvSpPr txBox="1"/>
          <p:nvPr/>
        </p:nvSpPr>
        <p:spPr>
          <a:xfrm>
            <a:off x="1095096" y="5266809"/>
            <a:ext cx="7321643" cy="923330"/>
          </a:xfrm>
          <a:prstGeom prst="rect">
            <a:avLst/>
          </a:prstGeom>
          <a:noFill/>
        </p:spPr>
        <p:txBody>
          <a:bodyPr wrap="square">
            <a:spAutoFit/>
          </a:bodyPr>
          <a:lstStyle/>
          <a:p>
            <a:pPr algn="l"/>
            <a:r>
              <a:rPr lang="en-US" b="1" dirty="0">
                <a:solidFill>
                  <a:schemeClr val="tx1"/>
                </a:solidFill>
              </a:rPr>
              <a:t>6. </a:t>
            </a:r>
            <a:r>
              <a:rPr lang="en-US" b="1" dirty="0"/>
              <a:t>ENTER THE STUDENT’S FIRST &amp; LAST NAME &amp; EMAIL. SELECT</a:t>
            </a:r>
          </a:p>
          <a:p>
            <a:pPr algn="l"/>
            <a:r>
              <a:rPr lang="en-US" b="1" dirty="0"/>
              <a:t>  “TYPE OF MANUAL ENTRY” AND SELECT “STRUCTURED FILES”.</a:t>
            </a:r>
          </a:p>
          <a:p>
            <a:pPr algn="l"/>
            <a:r>
              <a:rPr lang="en-US" b="1" dirty="0"/>
              <a:t>   THE “ADD” BUTTON WILL TURN BLUE, CLICK ON “ADD”</a:t>
            </a:r>
            <a:endParaRPr lang="en-US" b="1" dirty="0">
              <a:solidFill>
                <a:schemeClr val="tx1"/>
              </a:solidFill>
            </a:endParaRPr>
          </a:p>
        </p:txBody>
      </p:sp>
    </p:spTree>
    <p:extLst>
      <p:ext uri="{BB962C8B-B14F-4D97-AF65-F5344CB8AC3E}">
        <p14:creationId xmlns:p14="http://schemas.microsoft.com/office/powerpoint/2010/main" val="239091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29F186-7357-629B-A2B6-A96B5458B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33" y="2052675"/>
            <a:ext cx="7476217" cy="3973475"/>
          </a:xfrm>
          <a:prstGeom prst="rect">
            <a:avLst/>
          </a:prstGeom>
        </p:spPr>
      </p:pic>
      <p:sp>
        <p:nvSpPr>
          <p:cNvPr id="11" name="TextBox 10">
            <a:extLst>
              <a:ext uri="{FF2B5EF4-FFF2-40B4-BE49-F238E27FC236}">
                <a16:creationId xmlns:a16="http://schemas.microsoft.com/office/drawing/2014/main" id="{AF047816-F7C8-8E96-95F8-5B8C78363783}"/>
              </a:ext>
            </a:extLst>
          </p:cNvPr>
          <p:cNvSpPr txBox="1"/>
          <p:nvPr/>
        </p:nvSpPr>
        <p:spPr>
          <a:xfrm>
            <a:off x="1888565" y="1025048"/>
            <a:ext cx="6017559" cy="923330"/>
          </a:xfrm>
          <a:prstGeom prst="rect">
            <a:avLst/>
          </a:prstGeom>
          <a:noFill/>
        </p:spPr>
        <p:txBody>
          <a:bodyPr wrap="square" rtlCol="0">
            <a:spAutoFit/>
          </a:bodyPr>
          <a:lstStyle/>
          <a:p>
            <a:r>
              <a:rPr lang="en-US" b="1" dirty="0"/>
              <a:t>7. ONCE ADDED, THE STUDENT WILL APPEAR IN THE APPLICANT LIST AS “APP IN PROGRESS”. FIND THEIR NAME AND CLICK ON “UPLOAD APPLICATION.</a:t>
            </a:r>
          </a:p>
        </p:txBody>
      </p:sp>
      <p:cxnSp>
        <p:nvCxnSpPr>
          <p:cNvPr id="13" name="Straight Arrow Connector 12">
            <a:extLst>
              <a:ext uri="{FF2B5EF4-FFF2-40B4-BE49-F238E27FC236}">
                <a16:creationId xmlns:a16="http://schemas.microsoft.com/office/drawing/2014/main" id="{F44CFE1B-F9A1-7E68-C5F6-4A081B57F7D5}"/>
              </a:ext>
            </a:extLst>
          </p:cNvPr>
          <p:cNvCxnSpPr>
            <a:cxnSpLocks/>
          </p:cNvCxnSpPr>
          <p:nvPr/>
        </p:nvCxnSpPr>
        <p:spPr>
          <a:xfrm>
            <a:off x="5276850" y="1612900"/>
            <a:ext cx="889000" cy="35496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 name="Straight Arrow Connector 4">
            <a:extLst>
              <a:ext uri="{FF2B5EF4-FFF2-40B4-BE49-F238E27FC236}">
                <a16:creationId xmlns:a16="http://schemas.microsoft.com/office/drawing/2014/main" id="{1831938C-7F03-D4C1-0551-5DF0829AA5C9}"/>
              </a:ext>
            </a:extLst>
          </p:cNvPr>
          <p:cNvCxnSpPr>
            <a:cxnSpLocks/>
          </p:cNvCxnSpPr>
          <p:nvPr/>
        </p:nvCxnSpPr>
        <p:spPr>
          <a:xfrm flipH="1">
            <a:off x="1888565" y="1854200"/>
            <a:ext cx="3108885" cy="36449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7909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4E8DF3-8E5F-0EC1-F262-74988C19B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87" y="2812010"/>
            <a:ext cx="8808273" cy="3488310"/>
          </a:xfrm>
          <a:prstGeom prst="rect">
            <a:avLst/>
          </a:prstGeom>
        </p:spPr>
      </p:pic>
      <p:sp>
        <p:nvSpPr>
          <p:cNvPr id="10" name="TextBox 9">
            <a:extLst>
              <a:ext uri="{FF2B5EF4-FFF2-40B4-BE49-F238E27FC236}">
                <a16:creationId xmlns:a16="http://schemas.microsoft.com/office/drawing/2014/main" id="{A743848F-0D79-F330-75F5-F7855BD4977D}"/>
              </a:ext>
            </a:extLst>
          </p:cNvPr>
          <p:cNvSpPr txBox="1"/>
          <p:nvPr/>
        </p:nvSpPr>
        <p:spPr>
          <a:xfrm>
            <a:off x="1206500" y="443753"/>
            <a:ext cx="7042149" cy="1908215"/>
          </a:xfrm>
          <a:prstGeom prst="rect">
            <a:avLst/>
          </a:prstGeom>
          <a:noFill/>
        </p:spPr>
        <p:txBody>
          <a:bodyPr wrap="square" rtlCol="0">
            <a:spAutoFit/>
          </a:bodyPr>
          <a:lstStyle/>
          <a:p>
            <a:r>
              <a:rPr lang="en-US" b="1" dirty="0"/>
              <a:t>8. THREE FILES (4 IF VOD) WILL NEED TO BE SCANNED AND</a:t>
            </a:r>
          </a:p>
          <a:p>
            <a:r>
              <a:rPr lang="en-US" b="1" dirty="0"/>
              <a:t>    UPLOADED TO YOUR COMPUTER.</a:t>
            </a:r>
          </a:p>
          <a:p>
            <a:pPr marL="285750" indent="-285750">
              <a:buFont typeface="Arial" panose="020B0604020202020204" pitchFamily="34" charset="0"/>
              <a:buChar char="•"/>
            </a:pPr>
            <a:r>
              <a:rPr lang="en-US" sz="1600" b="1" dirty="0"/>
              <a:t>APPLICATION FORM</a:t>
            </a:r>
          </a:p>
          <a:p>
            <a:pPr marL="285750" indent="-285750">
              <a:buFont typeface="Arial" panose="020B0604020202020204" pitchFamily="34" charset="0"/>
              <a:buChar char="•"/>
            </a:pPr>
            <a:r>
              <a:rPr lang="en-US" sz="1600" b="1" dirty="0"/>
              <a:t>HEADSHOT</a:t>
            </a:r>
          </a:p>
          <a:p>
            <a:pPr marL="285750" indent="-285750">
              <a:buFont typeface="Arial" panose="020B0604020202020204" pitchFamily="34" charset="0"/>
              <a:buChar char="•"/>
            </a:pPr>
            <a:r>
              <a:rPr lang="en-US" sz="1600" b="1" dirty="0"/>
              <a:t>ESSAY FILE </a:t>
            </a:r>
          </a:p>
          <a:p>
            <a:pPr marL="285750" indent="-285750">
              <a:buFont typeface="Arial" panose="020B0604020202020204" pitchFamily="34" charset="0"/>
              <a:buChar char="•"/>
            </a:pPr>
            <a:r>
              <a:rPr lang="en-US" sz="1600" b="1" dirty="0"/>
              <a:t>AUDIO FILE (FOR VOD ONLY)     </a:t>
            </a:r>
          </a:p>
          <a:p>
            <a:endParaRPr lang="en-US" b="1" dirty="0"/>
          </a:p>
        </p:txBody>
      </p:sp>
      <p:cxnSp>
        <p:nvCxnSpPr>
          <p:cNvPr id="13" name="Straight Arrow Connector 12">
            <a:extLst>
              <a:ext uri="{FF2B5EF4-FFF2-40B4-BE49-F238E27FC236}">
                <a16:creationId xmlns:a16="http://schemas.microsoft.com/office/drawing/2014/main" id="{4714449A-870C-55E9-2770-A923A431EB05}"/>
              </a:ext>
            </a:extLst>
          </p:cNvPr>
          <p:cNvCxnSpPr>
            <a:cxnSpLocks/>
          </p:cNvCxnSpPr>
          <p:nvPr/>
        </p:nvCxnSpPr>
        <p:spPr>
          <a:xfrm>
            <a:off x="3365500" y="2351968"/>
            <a:ext cx="1054100" cy="14389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 name="Rectangle: Rounded Corners 2">
            <a:extLst>
              <a:ext uri="{FF2B5EF4-FFF2-40B4-BE49-F238E27FC236}">
                <a16:creationId xmlns:a16="http://schemas.microsoft.com/office/drawing/2014/main" id="{D2CB5B8C-B6ED-CD1A-F432-22B638890527}"/>
              </a:ext>
            </a:extLst>
          </p:cNvPr>
          <p:cNvSpPr/>
          <p:nvPr/>
        </p:nvSpPr>
        <p:spPr>
          <a:xfrm>
            <a:off x="5829300" y="5502989"/>
            <a:ext cx="1098550" cy="33020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5EB716-0AA3-65CD-E771-11C4769D1FD2}"/>
              </a:ext>
            </a:extLst>
          </p:cNvPr>
          <p:cNvSpPr txBox="1"/>
          <p:nvPr/>
        </p:nvSpPr>
        <p:spPr>
          <a:xfrm>
            <a:off x="6096000" y="5544978"/>
            <a:ext cx="749300" cy="246221"/>
          </a:xfrm>
          <a:prstGeom prst="rect">
            <a:avLst/>
          </a:prstGeom>
          <a:noFill/>
        </p:spPr>
        <p:txBody>
          <a:bodyPr wrap="square" rtlCol="0">
            <a:spAutoFit/>
          </a:bodyPr>
          <a:lstStyle/>
          <a:p>
            <a:r>
              <a:rPr lang="en-US" sz="1000" dirty="0">
                <a:solidFill>
                  <a:schemeClr val="bg1"/>
                </a:solidFill>
              </a:rPr>
              <a:t>Submit</a:t>
            </a:r>
          </a:p>
        </p:txBody>
      </p:sp>
      <p:cxnSp>
        <p:nvCxnSpPr>
          <p:cNvPr id="6" name="Straight Arrow Connector 5">
            <a:extLst>
              <a:ext uri="{FF2B5EF4-FFF2-40B4-BE49-F238E27FC236}">
                <a16:creationId xmlns:a16="http://schemas.microsoft.com/office/drawing/2014/main" id="{831980F3-3D09-7D15-E183-2EB63F6ACCD6}"/>
              </a:ext>
            </a:extLst>
          </p:cNvPr>
          <p:cNvCxnSpPr>
            <a:cxnSpLocks/>
          </p:cNvCxnSpPr>
          <p:nvPr/>
        </p:nvCxnSpPr>
        <p:spPr>
          <a:xfrm flipH="1">
            <a:off x="6578600" y="2655268"/>
            <a:ext cx="1924050" cy="28057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0DD9C10C-94AF-7E95-D015-561CC52CA1A7}"/>
              </a:ext>
            </a:extLst>
          </p:cNvPr>
          <p:cNvSpPr txBox="1"/>
          <p:nvPr/>
        </p:nvSpPr>
        <p:spPr>
          <a:xfrm>
            <a:off x="755650" y="2038294"/>
            <a:ext cx="8674100" cy="923330"/>
          </a:xfrm>
          <a:prstGeom prst="rect">
            <a:avLst/>
          </a:prstGeom>
          <a:noFill/>
        </p:spPr>
        <p:txBody>
          <a:bodyPr wrap="square" rtlCol="0">
            <a:spAutoFit/>
          </a:bodyPr>
          <a:lstStyle/>
          <a:p>
            <a:r>
              <a:rPr lang="en-US" b="1" dirty="0"/>
              <a:t>CLICK ON THE “DROP FILE HERE OR CLICK TO UPLOAD BUTTON” TO UPLOAD EACH ONE. UPLOAD ALL FILES FROM YOUR COMPUTER AND CLICK ON “SUBMIT” BUTTON</a:t>
            </a:r>
            <a:endParaRPr lang="en-US" dirty="0"/>
          </a:p>
        </p:txBody>
      </p:sp>
    </p:spTree>
    <p:extLst>
      <p:ext uri="{BB962C8B-B14F-4D97-AF65-F5344CB8AC3E}">
        <p14:creationId xmlns:p14="http://schemas.microsoft.com/office/powerpoint/2010/main" val="50233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055784-453E-2F5F-D129-AAF5D5024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83" y="1167420"/>
            <a:ext cx="6037729" cy="2187621"/>
          </a:xfrm>
          <a:prstGeom prst="rect">
            <a:avLst/>
          </a:prstGeom>
        </p:spPr>
      </p:pic>
      <p:sp>
        <p:nvSpPr>
          <p:cNvPr id="10" name="TextBox 9">
            <a:extLst>
              <a:ext uri="{FF2B5EF4-FFF2-40B4-BE49-F238E27FC236}">
                <a16:creationId xmlns:a16="http://schemas.microsoft.com/office/drawing/2014/main" id="{C9B425BE-3C4E-058A-CC92-A7B548B5EAEF}"/>
              </a:ext>
            </a:extLst>
          </p:cNvPr>
          <p:cNvSpPr txBox="1"/>
          <p:nvPr/>
        </p:nvSpPr>
        <p:spPr>
          <a:xfrm>
            <a:off x="1573306" y="504265"/>
            <a:ext cx="7214347" cy="646331"/>
          </a:xfrm>
          <a:prstGeom prst="rect">
            <a:avLst/>
          </a:prstGeom>
          <a:noFill/>
        </p:spPr>
        <p:txBody>
          <a:bodyPr wrap="square" rtlCol="0">
            <a:spAutoFit/>
          </a:bodyPr>
          <a:lstStyle/>
          <a:p>
            <a:r>
              <a:rPr lang="en-US" dirty="0"/>
              <a:t>9. The Application has been uploaded and ready to view. Click on “Download Files” under applicant’s name/application ID.</a:t>
            </a:r>
          </a:p>
        </p:txBody>
      </p:sp>
      <p:cxnSp>
        <p:nvCxnSpPr>
          <p:cNvPr id="12" name="Straight Arrow Connector 11">
            <a:extLst>
              <a:ext uri="{FF2B5EF4-FFF2-40B4-BE49-F238E27FC236}">
                <a16:creationId xmlns:a16="http://schemas.microsoft.com/office/drawing/2014/main" id="{8F888D6C-1C27-9DBE-F5BE-666C7C0FC4CA}"/>
              </a:ext>
            </a:extLst>
          </p:cNvPr>
          <p:cNvCxnSpPr/>
          <p:nvPr/>
        </p:nvCxnSpPr>
        <p:spPr>
          <a:xfrm>
            <a:off x="1956547" y="1075765"/>
            <a:ext cx="948018" cy="18288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46228558-BA3B-106E-7AF4-7D57857114B8}"/>
              </a:ext>
            </a:extLst>
          </p:cNvPr>
          <p:cNvCxnSpPr/>
          <p:nvPr/>
        </p:nvCxnSpPr>
        <p:spPr>
          <a:xfrm flipH="1">
            <a:off x="2622550" y="1075765"/>
            <a:ext cx="2082800" cy="100068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892C072-EA6C-A9F1-F3B2-C36AA1673056}"/>
              </a:ext>
            </a:extLst>
          </p:cNvPr>
          <p:cNvSpPr txBox="1"/>
          <p:nvPr/>
        </p:nvSpPr>
        <p:spPr>
          <a:xfrm>
            <a:off x="1130300" y="4636869"/>
            <a:ext cx="7848600" cy="646331"/>
          </a:xfrm>
          <a:prstGeom prst="rect">
            <a:avLst/>
          </a:prstGeom>
          <a:noFill/>
        </p:spPr>
        <p:txBody>
          <a:bodyPr wrap="square" rtlCol="0">
            <a:spAutoFit/>
          </a:bodyPr>
          <a:lstStyle/>
          <a:p>
            <a:r>
              <a:rPr lang="en-US" dirty="0"/>
              <a:t>11. The “Save As” window will pop-up and you can download files and</a:t>
            </a:r>
          </a:p>
          <a:p>
            <a:r>
              <a:rPr lang="en-US" dirty="0"/>
              <a:t>     choose a folder on your computer to save the files, then click “Save”</a:t>
            </a:r>
          </a:p>
        </p:txBody>
      </p:sp>
      <p:sp>
        <p:nvSpPr>
          <p:cNvPr id="16" name="TextBox 15">
            <a:extLst>
              <a:ext uri="{FF2B5EF4-FFF2-40B4-BE49-F238E27FC236}">
                <a16:creationId xmlns:a16="http://schemas.microsoft.com/office/drawing/2014/main" id="{A7B07B93-953A-008E-0E9A-B7953BCB2538}"/>
              </a:ext>
            </a:extLst>
          </p:cNvPr>
          <p:cNvSpPr txBox="1"/>
          <p:nvPr/>
        </p:nvSpPr>
        <p:spPr>
          <a:xfrm>
            <a:off x="1181100" y="3455084"/>
            <a:ext cx="7924800" cy="646331"/>
          </a:xfrm>
          <a:prstGeom prst="rect">
            <a:avLst/>
          </a:prstGeom>
          <a:noFill/>
        </p:spPr>
        <p:txBody>
          <a:bodyPr wrap="square" rtlCol="0">
            <a:spAutoFit/>
          </a:bodyPr>
          <a:lstStyle/>
          <a:p>
            <a:r>
              <a:rPr lang="en-US" dirty="0"/>
              <a:t>10. To View the Application without downloading files Click on Open</a:t>
            </a:r>
          </a:p>
          <a:p>
            <a:r>
              <a:rPr lang="en-US" dirty="0"/>
              <a:t>      Application.</a:t>
            </a:r>
          </a:p>
        </p:txBody>
      </p:sp>
      <p:cxnSp>
        <p:nvCxnSpPr>
          <p:cNvPr id="20" name="Straight Arrow Connector 19">
            <a:extLst>
              <a:ext uri="{FF2B5EF4-FFF2-40B4-BE49-F238E27FC236}">
                <a16:creationId xmlns:a16="http://schemas.microsoft.com/office/drawing/2014/main" id="{D1CC5559-ED70-FA56-DEE8-CD2B3A4B3CF9}"/>
              </a:ext>
            </a:extLst>
          </p:cNvPr>
          <p:cNvCxnSpPr/>
          <p:nvPr/>
        </p:nvCxnSpPr>
        <p:spPr>
          <a:xfrm flipH="1" flipV="1">
            <a:off x="5054600" y="3073400"/>
            <a:ext cx="2876550" cy="4445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4711624"/>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663</TotalTime>
  <Words>842</Words>
  <Application>Microsoft Office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Scholars App</vt:lpstr>
      <vt:lpstr>How to Download Flyers</vt:lpstr>
      <vt:lpstr>PowerPoint Presentation</vt:lpstr>
      <vt:lpstr>PowerPoint Presentation</vt:lpstr>
      <vt:lpstr>HOW TO MANUALLY UPLOAD &amp; VIEW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Questions? Consult Help Center Tab</vt:lpstr>
      <vt:lpstr>More Questions? Consult Help Center Tab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Duane Hermanson</dc:creator>
  <cp:lastModifiedBy>Office Manager</cp:lastModifiedBy>
  <cp:revision>140</cp:revision>
  <cp:lastPrinted>2026-04-22T17:44:11Z</cp:lastPrinted>
  <dcterms:created xsi:type="dcterms:W3CDTF">2024-11-14T16:35:00Z</dcterms:created>
  <dcterms:modified xsi:type="dcterms:W3CDTF">2026-05-01T16:27:35Z</dcterms:modified>
</cp:coreProperties>
</file>